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1"/>
  </p:notesMasterIdLst>
  <p:sldIdLst>
    <p:sldId id="256" r:id="rId2"/>
    <p:sldId id="277" r:id="rId3"/>
    <p:sldId id="278" r:id="rId4"/>
    <p:sldId id="257" r:id="rId5"/>
    <p:sldId id="259" r:id="rId6"/>
    <p:sldId id="270" r:id="rId7"/>
    <p:sldId id="271" r:id="rId8"/>
    <p:sldId id="287" r:id="rId9"/>
    <p:sldId id="288" r:id="rId10"/>
    <p:sldId id="289" r:id="rId11"/>
    <p:sldId id="300" r:id="rId12"/>
    <p:sldId id="301" r:id="rId13"/>
    <p:sldId id="303" r:id="rId14"/>
    <p:sldId id="302" r:id="rId15"/>
    <p:sldId id="304" r:id="rId16"/>
    <p:sldId id="305" r:id="rId17"/>
    <p:sldId id="306" r:id="rId18"/>
    <p:sldId id="307" r:id="rId19"/>
    <p:sldId id="308" r:id="rId20"/>
    <p:sldId id="309" r:id="rId21"/>
    <p:sldId id="310" r:id="rId22"/>
    <p:sldId id="311" r:id="rId23"/>
    <p:sldId id="312" r:id="rId24"/>
    <p:sldId id="313" r:id="rId25"/>
    <p:sldId id="314" r:id="rId26"/>
    <p:sldId id="315" r:id="rId27"/>
    <p:sldId id="316" r:id="rId28"/>
    <p:sldId id="317" r:id="rId29"/>
    <p:sldId id="318" r:id="rId30"/>
    <p:sldId id="319" r:id="rId31"/>
    <p:sldId id="320" r:id="rId32"/>
    <p:sldId id="321" r:id="rId33"/>
    <p:sldId id="322" r:id="rId34"/>
    <p:sldId id="323" r:id="rId35"/>
    <p:sldId id="324" r:id="rId36"/>
    <p:sldId id="325" r:id="rId37"/>
    <p:sldId id="326" r:id="rId38"/>
    <p:sldId id="327" r:id="rId39"/>
    <p:sldId id="328" r:id="rId40"/>
    <p:sldId id="329" r:id="rId41"/>
    <p:sldId id="330" r:id="rId42"/>
    <p:sldId id="331" r:id="rId43"/>
    <p:sldId id="332" r:id="rId44"/>
    <p:sldId id="264" r:id="rId45"/>
    <p:sldId id="260" r:id="rId46"/>
    <p:sldId id="261" r:id="rId47"/>
    <p:sldId id="263" r:id="rId48"/>
    <p:sldId id="265" r:id="rId49"/>
    <p:sldId id="266" r:id="rId50"/>
    <p:sldId id="267" r:id="rId51"/>
    <p:sldId id="268" r:id="rId52"/>
    <p:sldId id="279" r:id="rId53"/>
    <p:sldId id="280" r:id="rId54"/>
    <p:sldId id="281" r:id="rId55"/>
    <p:sldId id="282" r:id="rId56"/>
    <p:sldId id="283" r:id="rId57"/>
    <p:sldId id="284" r:id="rId58"/>
    <p:sldId id="285" r:id="rId59"/>
    <p:sldId id="286" r:id="rId60"/>
    <p:sldId id="290" r:id="rId61"/>
    <p:sldId id="291" r:id="rId62"/>
    <p:sldId id="292" r:id="rId63"/>
    <p:sldId id="272" r:id="rId64"/>
    <p:sldId id="269" r:id="rId65"/>
    <p:sldId id="273" r:id="rId66"/>
    <p:sldId id="274" r:id="rId67"/>
    <p:sldId id="275" r:id="rId68"/>
    <p:sldId id="276" r:id="rId69"/>
    <p:sldId id="333"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B84F77-95FD-4975-ABDC-4E3B97F90F12}" type="datetimeFigureOut">
              <a:rPr lang="en-US" smtClean="0"/>
              <a:t>7/27/2019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EFB74E-9EBA-4FD5-888E-5E31DA875645}" type="slidenum">
              <a:rPr lang="en-IN" smtClean="0"/>
              <a:t>‹#›</a:t>
            </a:fld>
            <a:endParaRPr lang="en-IN"/>
          </a:p>
        </p:txBody>
      </p:sp>
    </p:spTree>
    <p:extLst>
      <p:ext uri="{BB962C8B-B14F-4D97-AF65-F5344CB8AC3E}">
        <p14:creationId xmlns:p14="http://schemas.microsoft.com/office/powerpoint/2010/main" val="977416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A472E97-A686-4D7B-8FD8-2738A4FCE9A3}" type="datetime1">
              <a:rPr lang="en-US" smtClean="0"/>
              <a:t>7/27/2019</a:t>
            </a:fld>
            <a:endParaRPr lang="en-US"/>
          </a:p>
        </p:txBody>
      </p:sp>
      <p:sp>
        <p:nvSpPr>
          <p:cNvPr id="19" name="Footer Placeholder 18"/>
          <p:cNvSpPr>
            <a:spLocks noGrp="1"/>
          </p:cNvSpPr>
          <p:nvPr>
            <p:ph type="ftr" sz="quarter" idx="11"/>
          </p:nvPr>
        </p:nvSpPr>
        <p:spPr/>
        <p:txBody>
          <a:bodyPr/>
          <a:lstStyle/>
          <a:p>
            <a:r>
              <a:rPr lang="en-US" smtClean="0"/>
              <a:t>SKHMC ,Dept of Repertory</a:t>
            </a:r>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D36287-E42C-41BF-9007-93E1C5A25477}" type="datetime1">
              <a:rPr lang="en-US" smtClean="0"/>
              <a:t>7/27/2019</a:t>
            </a:fld>
            <a:endParaRPr lang="en-US"/>
          </a:p>
        </p:txBody>
      </p:sp>
      <p:sp>
        <p:nvSpPr>
          <p:cNvPr id="5" name="Footer Placeholder 4"/>
          <p:cNvSpPr>
            <a:spLocks noGrp="1"/>
          </p:cNvSpPr>
          <p:nvPr>
            <p:ph type="ftr" sz="quarter" idx="11"/>
          </p:nvPr>
        </p:nvSpPr>
        <p:spPr/>
        <p:txBody>
          <a:bodyPr/>
          <a:lstStyle/>
          <a:p>
            <a:r>
              <a:rPr lang="en-US" smtClean="0"/>
              <a:t>SKHMC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1E0AA9-A360-4099-83A9-93F6CA1CB64D}" type="datetime1">
              <a:rPr lang="en-US" smtClean="0"/>
              <a:t>7/27/2019</a:t>
            </a:fld>
            <a:endParaRPr lang="en-US"/>
          </a:p>
        </p:txBody>
      </p:sp>
      <p:sp>
        <p:nvSpPr>
          <p:cNvPr id="5" name="Footer Placeholder 4"/>
          <p:cNvSpPr>
            <a:spLocks noGrp="1"/>
          </p:cNvSpPr>
          <p:nvPr>
            <p:ph type="ftr" sz="quarter" idx="11"/>
          </p:nvPr>
        </p:nvSpPr>
        <p:spPr/>
        <p:txBody>
          <a:bodyPr/>
          <a:lstStyle/>
          <a:p>
            <a:r>
              <a:rPr lang="en-US" smtClean="0"/>
              <a:t>SKHMC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BE8B04-7782-4C4B-913B-04CA0F2DBA67}" type="datetime1">
              <a:rPr lang="en-US" smtClean="0"/>
              <a:t>7/27/2019</a:t>
            </a:fld>
            <a:endParaRPr lang="en-US"/>
          </a:p>
        </p:txBody>
      </p:sp>
      <p:sp>
        <p:nvSpPr>
          <p:cNvPr id="5" name="Footer Placeholder 4"/>
          <p:cNvSpPr>
            <a:spLocks noGrp="1"/>
          </p:cNvSpPr>
          <p:nvPr>
            <p:ph type="ftr" sz="quarter" idx="11"/>
          </p:nvPr>
        </p:nvSpPr>
        <p:spPr/>
        <p:txBody>
          <a:bodyPr/>
          <a:lstStyle/>
          <a:p>
            <a:r>
              <a:rPr lang="en-US" smtClean="0"/>
              <a:t>SKHMC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F082D8-DFD1-4502-962B-9AA712C85FDC}" type="datetime1">
              <a:rPr lang="en-US" smtClean="0"/>
              <a:t>7/27/2019</a:t>
            </a:fld>
            <a:endParaRPr lang="en-US"/>
          </a:p>
        </p:txBody>
      </p:sp>
      <p:sp>
        <p:nvSpPr>
          <p:cNvPr id="5" name="Footer Placeholder 4"/>
          <p:cNvSpPr>
            <a:spLocks noGrp="1"/>
          </p:cNvSpPr>
          <p:nvPr>
            <p:ph type="ftr" sz="quarter" idx="11"/>
          </p:nvPr>
        </p:nvSpPr>
        <p:spPr/>
        <p:txBody>
          <a:bodyPr/>
          <a:lstStyle/>
          <a:p>
            <a:r>
              <a:rPr lang="en-US" smtClean="0"/>
              <a:t>SKHMC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1FE198-95B7-490A-82DA-C11D77C26478}" type="datetime1">
              <a:rPr lang="en-US" smtClean="0"/>
              <a:t>7/27/2019</a:t>
            </a:fld>
            <a:endParaRPr lang="en-US"/>
          </a:p>
        </p:txBody>
      </p:sp>
      <p:sp>
        <p:nvSpPr>
          <p:cNvPr id="6" name="Footer Placeholder 5"/>
          <p:cNvSpPr>
            <a:spLocks noGrp="1"/>
          </p:cNvSpPr>
          <p:nvPr>
            <p:ph type="ftr" sz="quarter" idx="11"/>
          </p:nvPr>
        </p:nvSpPr>
        <p:spPr/>
        <p:txBody>
          <a:bodyPr/>
          <a:lstStyle/>
          <a:p>
            <a:r>
              <a:rPr lang="en-US" smtClean="0"/>
              <a:t>SKHMC ,Dept of 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24DBDC8-E4BC-41D9-9B7B-91215661F088}" type="datetime1">
              <a:rPr lang="en-US" smtClean="0"/>
              <a:t>7/27/2019</a:t>
            </a:fld>
            <a:endParaRPr lang="en-US"/>
          </a:p>
        </p:txBody>
      </p:sp>
      <p:sp>
        <p:nvSpPr>
          <p:cNvPr id="8" name="Footer Placeholder 7"/>
          <p:cNvSpPr>
            <a:spLocks noGrp="1"/>
          </p:cNvSpPr>
          <p:nvPr>
            <p:ph type="ftr" sz="quarter" idx="11"/>
          </p:nvPr>
        </p:nvSpPr>
        <p:spPr/>
        <p:txBody>
          <a:bodyPr/>
          <a:lstStyle/>
          <a:p>
            <a:r>
              <a:rPr lang="en-US" smtClean="0"/>
              <a:t>SKHMC ,Dept of Repertory</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CF665E-41EE-44EE-BF61-022C87B7F785}" type="datetime1">
              <a:rPr lang="en-US" smtClean="0"/>
              <a:t>7/27/2019</a:t>
            </a:fld>
            <a:endParaRPr lang="en-US"/>
          </a:p>
        </p:txBody>
      </p:sp>
      <p:sp>
        <p:nvSpPr>
          <p:cNvPr id="4" name="Footer Placeholder 3"/>
          <p:cNvSpPr>
            <a:spLocks noGrp="1"/>
          </p:cNvSpPr>
          <p:nvPr>
            <p:ph type="ftr" sz="quarter" idx="11"/>
          </p:nvPr>
        </p:nvSpPr>
        <p:spPr/>
        <p:txBody>
          <a:bodyPr/>
          <a:lstStyle/>
          <a:p>
            <a:r>
              <a:rPr lang="en-US" smtClean="0"/>
              <a:t>SKHMC ,Dept of Repertory</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537F07-C8DD-4426-9F02-F169E5712BEC}" type="datetime1">
              <a:rPr lang="en-US" smtClean="0"/>
              <a:t>7/27/2019</a:t>
            </a:fld>
            <a:endParaRPr lang="en-US"/>
          </a:p>
        </p:txBody>
      </p:sp>
      <p:sp>
        <p:nvSpPr>
          <p:cNvPr id="3" name="Footer Placeholder 2"/>
          <p:cNvSpPr>
            <a:spLocks noGrp="1"/>
          </p:cNvSpPr>
          <p:nvPr>
            <p:ph type="ftr" sz="quarter" idx="11"/>
          </p:nvPr>
        </p:nvSpPr>
        <p:spPr/>
        <p:txBody>
          <a:bodyPr/>
          <a:lstStyle/>
          <a:p>
            <a:r>
              <a:rPr lang="en-US" smtClean="0"/>
              <a:t>SKHMC ,Dept of Repertory</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76EECB4-DC39-43AE-926A-4035E14C1C5A}" type="datetime1">
              <a:rPr lang="en-US" smtClean="0"/>
              <a:t>7/27/2019</a:t>
            </a:fld>
            <a:endParaRPr lang="en-US"/>
          </a:p>
        </p:txBody>
      </p:sp>
      <p:sp>
        <p:nvSpPr>
          <p:cNvPr id="6" name="Footer Placeholder 5"/>
          <p:cNvSpPr>
            <a:spLocks noGrp="1"/>
          </p:cNvSpPr>
          <p:nvPr>
            <p:ph type="ftr" sz="quarter" idx="11"/>
          </p:nvPr>
        </p:nvSpPr>
        <p:spPr/>
        <p:txBody>
          <a:bodyPr/>
          <a:lstStyle/>
          <a:p>
            <a:r>
              <a:rPr lang="en-US" smtClean="0"/>
              <a:t>SKHMC ,Dept of 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896AFF5-E90B-4752-8310-E6224EEA8E8E}" type="datetime1">
              <a:rPr lang="en-US" smtClean="0"/>
              <a:t>7/27/2019</a:t>
            </a:fld>
            <a:endParaRPr lang="en-US"/>
          </a:p>
        </p:txBody>
      </p:sp>
      <p:sp>
        <p:nvSpPr>
          <p:cNvPr id="6" name="Footer Placeholder 5"/>
          <p:cNvSpPr>
            <a:spLocks noGrp="1"/>
          </p:cNvSpPr>
          <p:nvPr>
            <p:ph type="ftr" sz="quarter" idx="11"/>
          </p:nvPr>
        </p:nvSpPr>
        <p:spPr/>
        <p:txBody>
          <a:bodyPr/>
          <a:lstStyle/>
          <a:p>
            <a:r>
              <a:rPr lang="en-US" smtClean="0"/>
              <a:t>SKHMC ,Dept of Repertory</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5A4D075-B433-4D30-9985-742AE7917318}" type="datetime1">
              <a:rPr lang="en-US" smtClean="0"/>
              <a:t>7/27/2019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SKHMC ,Dept of Repertory</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4400" dirty="0" smtClean="0"/>
              <a:t>BOGER </a:t>
            </a:r>
            <a:r>
              <a:rPr lang="en-US" sz="4400" dirty="0" smtClean="0"/>
              <a:t>BOENNINGHAUSEN’S CHARACTERISTICS AND </a:t>
            </a:r>
            <a:r>
              <a:rPr lang="en-US" sz="4400" dirty="0" smtClean="0"/>
              <a:t/>
            </a:r>
            <a:br>
              <a:rPr lang="en-US" sz="4400" dirty="0" smtClean="0"/>
            </a:br>
            <a:r>
              <a:rPr lang="en-US" sz="4400" dirty="0" smtClean="0"/>
              <a:t>REPERTORY</a:t>
            </a:r>
            <a:endParaRPr lang="en-US" sz="4400" dirty="0"/>
          </a:p>
        </p:txBody>
      </p:sp>
      <p:sp>
        <p:nvSpPr>
          <p:cNvPr id="3" name="Subtitle 2"/>
          <p:cNvSpPr>
            <a:spLocks noGrp="1"/>
          </p:cNvSpPr>
          <p:nvPr>
            <p:ph type="subTitle" idx="1"/>
          </p:nvPr>
        </p:nvSpPr>
        <p:spPr>
          <a:xfrm>
            <a:off x="533400" y="3228536"/>
            <a:ext cx="7999040" cy="2288696"/>
          </a:xfrm>
        </p:spPr>
        <p:txBody>
          <a:bodyPr>
            <a:normAutofit fontScale="92500" lnSpcReduction="10000"/>
          </a:bodyPr>
          <a:lstStyle/>
          <a:p>
            <a:endParaRPr lang="en-US" sz="2800" b="1" dirty="0">
              <a:solidFill>
                <a:srgbClr val="FF0000"/>
              </a:solidFill>
            </a:endParaRPr>
          </a:p>
          <a:p>
            <a:r>
              <a:rPr lang="en-US" sz="2800" b="1" dirty="0">
                <a:solidFill>
                  <a:schemeClr val="bg1"/>
                </a:solidFill>
              </a:rPr>
              <a:t>DR. SUMAN SANKAR. A.S, M.D.(</a:t>
            </a:r>
            <a:r>
              <a:rPr lang="en-US" sz="2800" b="1" dirty="0" err="1">
                <a:solidFill>
                  <a:schemeClr val="bg1"/>
                </a:solidFill>
              </a:rPr>
              <a:t>Hom</a:t>
            </a:r>
            <a:r>
              <a:rPr lang="en-US" sz="2800" b="1" dirty="0">
                <a:solidFill>
                  <a:schemeClr val="bg1"/>
                </a:solidFill>
              </a:rPr>
              <a:t>)</a:t>
            </a:r>
          </a:p>
          <a:p>
            <a:r>
              <a:rPr lang="en-US" sz="2800" dirty="0">
                <a:solidFill>
                  <a:schemeClr val="bg1"/>
                </a:solidFill>
              </a:rPr>
              <a:t>Professor, Department of Repertory</a:t>
            </a:r>
          </a:p>
          <a:p>
            <a:r>
              <a:rPr lang="en-US" sz="2800" dirty="0" err="1">
                <a:solidFill>
                  <a:schemeClr val="bg1"/>
                </a:solidFill>
              </a:rPr>
              <a:t>Sarada</a:t>
            </a:r>
            <a:r>
              <a:rPr lang="en-US" sz="2800" dirty="0">
                <a:solidFill>
                  <a:schemeClr val="bg1"/>
                </a:solidFill>
              </a:rPr>
              <a:t> Krishna Homoeopathic Medical College </a:t>
            </a:r>
          </a:p>
          <a:p>
            <a:r>
              <a:rPr lang="en-US" sz="2800" dirty="0" err="1">
                <a:solidFill>
                  <a:schemeClr val="bg1"/>
                </a:solidFill>
              </a:rPr>
              <a:t>Kulasekharam</a:t>
            </a:r>
            <a:endParaRPr lang="en-US" sz="2800" dirty="0">
              <a:solidFill>
                <a:schemeClr val="bg1"/>
              </a:solidFill>
            </a:endParaRPr>
          </a:p>
          <a:p>
            <a:endParaRPr lang="en-US" sz="2800" dirty="0">
              <a:solidFill>
                <a:srgbClr val="FF0000"/>
              </a:solidFill>
            </a:endParaRPr>
          </a:p>
          <a:p>
            <a:endParaRPr lang="en-US" sz="2800" dirty="0">
              <a:solidFill>
                <a:srgbClr val="FF0000"/>
              </a:solidFill>
            </a:endParaRPr>
          </a:p>
          <a:p>
            <a:endParaRPr lang="en-US" sz="2800" dirty="0"/>
          </a:p>
          <a:p>
            <a:endParaRPr lang="en-US" dirty="0"/>
          </a:p>
        </p:txBody>
      </p:sp>
    </p:spTree>
    <p:extLst>
      <p:ext uri="{BB962C8B-B14F-4D97-AF65-F5344CB8AC3E}">
        <p14:creationId xmlns:p14="http://schemas.microsoft.com/office/powerpoint/2010/main" val="3058694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latin typeface="Times New Roman" pitchFamily="18" charset="0"/>
                <a:cs typeface="Times New Roman" pitchFamily="18" charset="0"/>
              </a:rPr>
              <a:t>1.Rubric </a:t>
            </a:r>
            <a:r>
              <a:rPr lang="en-US" sz="2800" dirty="0">
                <a:latin typeface="Times New Roman" pitchFamily="18" charset="0"/>
                <a:cs typeface="Times New Roman" pitchFamily="18" charset="0"/>
              </a:rPr>
              <a:t>of location and sensation are mixed up and there is no separate headings.</a:t>
            </a:r>
          </a:p>
          <a:p>
            <a:r>
              <a:rPr lang="en-US" sz="2800" dirty="0" smtClean="0">
                <a:latin typeface="Times New Roman" pitchFamily="18" charset="0"/>
                <a:cs typeface="Times New Roman" pitchFamily="18" charset="0"/>
              </a:rPr>
              <a:t>2.Time </a:t>
            </a:r>
            <a:endParaRPr lang="en-US" sz="28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3.Aggravation </a:t>
            </a:r>
            <a:endParaRPr lang="en-US" sz="28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4.Amelioration</a:t>
            </a:r>
            <a:endParaRPr lang="en-US" sz="28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5.Concomitants </a:t>
            </a:r>
            <a:r>
              <a:rPr lang="en-US" sz="2800" dirty="0">
                <a:latin typeface="Times New Roman" pitchFamily="18" charset="0"/>
                <a:cs typeface="Times New Roman" pitchFamily="18" charset="0"/>
              </a:rPr>
              <a:t>cross references</a:t>
            </a: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810802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Chapters</a:t>
            </a:r>
            <a:r>
              <a:rPr lang="en-US" dirty="0" smtClean="0"/>
              <a:t>:</a:t>
            </a:r>
            <a:endParaRPr lang="en-US" sz="3100" dirty="0"/>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 54 chapters as per the index</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(including word index)</a:t>
            </a:r>
            <a:endParaRPr lang="en-US" b="1" dirty="0" smtClean="0">
              <a:solidFill>
                <a:schemeClr val="tx1">
                  <a:lumMod val="75000"/>
                  <a:lumOff val="25000"/>
                </a:schemeClr>
              </a:solidFill>
              <a:latin typeface="Times New Roman" pitchFamily="18" charset="0"/>
              <a:cs typeface="Times New Roman" pitchFamily="18" charset="0"/>
            </a:endParaRPr>
          </a:p>
          <a:p>
            <a:r>
              <a:rPr lang="en-US" b="1" dirty="0" smtClean="0">
                <a:latin typeface="Times New Roman" pitchFamily="18" charset="0"/>
                <a:cs typeface="Times New Roman" pitchFamily="18" charset="0"/>
              </a:rPr>
              <a:t>mind</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time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aggravation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amelioration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concomitants</a:t>
            </a:r>
          </a:p>
          <a:p>
            <a:r>
              <a:rPr lang="en-US" b="1" dirty="0" smtClean="0">
                <a:latin typeface="Times New Roman" pitchFamily="18" charset="0"/>
                <a:cs typeface="Times New Roman" pitchFamily="18" charset="0"/>
              </a:rPr>
              <a:t>sensorium.</a:t>
            </a:r>
          </a:p>
          <a:p>
            <a:pPr marL="0" indent="0">
              <a:buNone/>
            </a:pPr>
            <a:r>
              <a:rPr lang="en-US" u="sng" dirty="0">
                <a:latin typeface="Times New Roman" pitchFamily="18" charset="0"/>
                <a:cs typeface="Times New Roman" pitchFamily="18" charset="0"/>
              </a:rPr>
              <a:t> </a:t>
            </a:r>
            <a:r>
              <a:rPr lang="en-US" u="sng"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sensorium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aggravation &amp; amelioration</a:t>
            </a: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9765883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VERTIGO.</a:t>
            </a:r>
            <a:endParaRPr lang="en-US" b="1" dirty="0"/>
          </a:p>
          <a:p>
            <a:r>
              <a:rPr lang="en-US" dirty="0" smtClean="0"/>
              <a:t>Vertigo</a:t>
            </a:r>
            <a:r>
              <a:rPr lang="en-US" dirty="0"/>
              <a:t/>
            </a:r>
            <a:br>
              <a:rPr lang="en-US" dirty="0"/>
            </a:br>
            <a:r>
              <a:rPr lang="en-US" dirty="0" smtClean="0"/>
              <a:t>Time</a:t>
            </a:r>
            <a:r>
              <a:rPr lang="en-US" dirty="0"/>
              <a:t/>
            </a:r>
            <a:br>
              <a:rPr lang="en-US" dirty="0"/>
            </a:br>
            <a:r>
              <a:rPr lang="en-US" dirty="0" smtClean="0"/>
              <a:t>Aggravation</a:t>
            </a:r>
            <a:r>
              <a:rPr lang="en-US" dirty="0"/>
              <a:t/>
            </a:r>
            <a:br>
              <a:rPr lang="en-US" dirty="0"/>
            </a:br>
            <a:r>
              <a:rPr lang="en-US" dirty="0" smtClean="0"/>
              <a:t>Amelioration</a:t>
            </a:r>
            <a:r>
              <a:rPr lang="en-US" dirty="0"/>
              <a:t/>
            </a:r>
            <a:br>
              <a:rPr lang="en-US" dirty="0"/>
            </a:br>
            <a:r>
              <a:rPr lang="en-US" dirty="0" smtClean="0"/>
              <a:t>Concomitants</a:t>
            </a:r>
            <a:endParaRPr lang="en-US" dirty="0"/>
          </a:p>
          <a:p>
            <a:pPr marL="0" indent="0">
              <a:buNone/>
            </a:pPr>
            <a:endParaRPr lang="en-US" dirty="0"/>
          </a:p>
        </p:txBody>
      </p:sp>
    </p:spTree>
    <p:extLst>
      <p:ext uri="{BB962C8B-B14F-4D97-AF65-F5344CB8AC3E}">
        <p14:creationId xmlns:p14="http://schemas.microsoft.com/office/powerpoint/2010/main" val="141280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HEAD-INTERNAL.</a:t>
            </a:r>
            <a:endParaRPr lang="en-US" dirty="0"/>
          </a:p>
          <a:p>
            <a:pPr marL="393192" lvl="1" indent="0">
              <a:buNone/>
            </a:pPr>
            <a:r>
              <a:rPr lang="en-US" dirty="0" smtClean="0"/>
              <a:t>Head-Internal</a:t>
            </a:r>
            <a:r>
              <a:rPr lang="en-US" dirty="0"/>
              <a:t/>
            </a:r>
            <a:br>
              <a:rPr lang="en-US" dirty="0"/>
            </a:br>
            <a:r>
              <a:rPr lang="en-US" dirty="0" smtClean="0"/>
              <a:t>Time</a:t>
            </a:r>
            <a:r>
              <a:rPr lang="en-US" dirty="0"/>
              <a:t/>
            </a:r>
            <a:br>
              <a:rPr lang="en-US" dirty="0"/>
            </a:br>
            <a:r>
              <a:rPr lang="en-US" dirty="0" smtClean="0"/>
              <a:t>Aggravation</a:t>
            </a:r>
            <a:r>
              <a:rPr lang="en-US" dirty="0"/>
              <a:t/>
            </a:r>
            <a:br>
              <a:rPr lang="en-US" dirty="0"/>
            </a:br>
            <a:r>
              <a:rPr lang="en-US" dirty="0" smtClean="0"/>
              <a:t>Amelioration</a:t>
            </a:r>
            <a:endParaRPr lang="en-US" dirty="0"/>
          </a:p>
          <a:p>
            <a:r>
              <a:rPr lang="en-US" b="1" dirty="0"/>
              <a:t>HEAD-EXTERNAL.</a:t>
            </a:r>
          </a:p>
          <a:p>
            <a:pPr marL="365760" lvl="1" indent="0">
              <a:buNone/>
            </a:pPr>
            <a:r>
              <a:rPr lang="en-US" dirty="0" smtClean="0"/>
              <a:t>Head-External</a:t>
            </a:r>
            <a:r>
              <a:rPr lang="en-US" dirty="0"/>
              <a:t/>
            </a:r>
            <a:br>
              <a:rPr lang="en-US" dirty="0"/>
            </a:br>
            <a:r>
              <a:rPr lang="en-US" dirty="0" smtClean="0"/>
              <a:t>Time</a:t>
            </a:r>
            <a:r>
              <a:rPr lang="en-US" dirty="0"/>
              <a:t/>
            </a:r>
            <a:br>
              <a:rPr lang="en-US" dirty="0"/>
            </a:br>
            <a:r>
              <a:rPr lang="en-US" dirty="0" smtClean="0"/>
              <a:t>Aggravation</a:t>
            </a:r>
            <a:r>
              <a:rPr lang="en-US" dirty="0"/>
              <a:t/>
            </a:r>
            <a:br>
              <a:rPr lang="en-US" dirty="0"/>
            </a:br>
            <a:r>
              <a:rPr lang="en-US" dirty="0" smtClean="0"/>
              <a:t>Amelioration</a:t>
            </a:r>
            <a:endParaRPr lang="en-US" dirty="0"/>
          </a:p>
          <a:p>
            <a:endParaRPr lang="en-US" dirty="0"/>
          </a:p>
        </p:txBody>
      </p:sp>
    </p:spTree>
    <p:extLst>
      <p:ext uri="{BB962C8B-B14F-4D97-AF65-F5344CB8AC3E}">
        <p14:creationId xmlns:p14="http://schemas.microsoft.com/office/powerpoint/2010/main" val="19983983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EYES.</a:t>
            </a:r>
          </a:p>
          <a:p>
            <a:pPr marL="393192" lvl="1" indent="0">
              <a:buNone/>
            </a:pPr>
            <a:r>
              <a:rPr lang="en-US" dirty="0" smtClean="0"/>
              <a:t>Eyes</a:t>
            </a:r>
            <a:r>
              <a:rPr lang="en-US" dirty="0"/>
              <a:t/>
            </a:r>
            <a:br>
              <a:rPr lang="en-US" dirty="0"/>
            </a:br>
            <a:r>
              <a:rPr lang="en-US" dirty="0" smtClean="0"/>
              <a:t>Eyebrows</a:t>
            </a:r>
            <a:r>
              <a:rPr lang="en-US" dirty="0"/>
              <a:t/>
            </a:r>
            <a:br>
              <a:rPr lang="en-US" dirty="0"/>
            </a:br>
            <a:r>
              <a:rPr lang="en-US" dirty="0" smtClean="0"/>
              <a:t>Orbits</a:t>
            </a:r>
            <a:r>
              <a:rPr lang="en-US" dirty="0"/>
              <a:t/>
            </a:r>
            <a:br>
              <a:rPr lang="en-US" dirty="0"/>
            </a:br>
            <a:r>
              <a:rPr lang="en-US" dirty="0" smtClean="0"/>
              <a:t>Eyelids</a:t>
            </a:r>
            <a:r>
              <a:rPr lang="en-US" dirty="0"/>
              <a:t/>
            </a:r>
            <a:br>
              <a:rPr lang="en-US" dirty="0"/>
            </a:br>
            <a:r>
              <a:rPr lang="en-US" dirty="0" smtClean="0"/>
              <a:t>Canthi</a:t>
            </a:r>
            <a:r>
              <a:rPr lang="en-US" dirty="0"/>
              <a:t/>
            </a:r>
            <a:br>
              <a:rPr lang="en-US" dirty="0"/>
            </a:br>
            <a:r>
              <a:rPr lang="en-US" dirty="0" smtClean="0"/>
              <a:t>Time</a:t>
            </a:r>
            <a:r>
              <a:rPr lang="en-US" dirty="0"/>
              <a:t/>
            </a:r>
            <a:br>
              <a:rPr lang="en-US" dirty="0"/>
            </a:br>
            <a:r>
              <a:rPr lang="en-US" dirty="0" smtClean="0"/>
              <a:t>Aggravation</a:t>
            </a:r>
            <a:r>
              <a:rPr lang="en-US" dirty="0"/>
              <a:t/>
            </a:r>
            <a:br>
              <a:rPr lang="en-US" dirty="0"/>
            </a:br>
            <a:r>
              <a:rPr lang="en-US" dirty="0" smtClean="0"/>
              <a:t>Amelioration</a:t>
            </a:r>
            <a:endParaRPr lang="en-US" dirty="0"/>
          </a:p>
        </p:txBody>
      </p:sp>
    </p:spTree>
    <p:extLst>
      <p:ext uri="{BB962C8B-B14F-4D97-AF65-F5344CB8AC3E}">
        <p14:creationId xmlns:p14="http://schemas.microsoft.com/office/powerpoint/2010/main" val="9330253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a:t>EYES-VISION.</a:t>
            </a:r>
          </a:p>
          <a:p>
            <a:pPr marL="365760" lvl="1" indent="0">
              <a:buNone/>
            </a:pPr>
            <a:r>
              <a:rPr lang="en-US" dirty="0" smtClean="0"/>
              <a:t>Vision</a:t>
            </a:r>
            <a:r>
              <a:rPr lang="en-US" dirty="0"/>
              <a:t/>
            </a:r>
            <a:br>
              <a:rPr lang="en-US" dirty="0"/>
            </a:br>
            <a:r>
              <a:rPr lang="en-US" dirty="0" smtClean="0"/>
              <a:t>Time</a:t>
            </a:r>
            <a:r>
              <a:rPr lang="en-US" dirty="0"/>
              <a:t/>
            </a:r>
            <a:br>
              <a:rPr lang="en-US" dirty="0"/>
            </a:br>
            <a:r>
              <a:rPr lang="en-US" dirty="0" smtClean="0"/>
              <a:t>Aggravation</a:t>
            </a:r>
            <a:r>
              <a:rPr lang="en-US" dirty="0"/>
              <a:t/>
            </a:r>
            <a:br>
              <a:rPr lang="en-US" dirty="0"/>
            </a:br>
            <a:r>
              <a:rPr lang="en-US" dirty="0" smtClean="0"/>
              <a:t>Amelioration</a:t>
            </a:r>
            <a:endParaRPr lang="en-US" dirty="0"/>
          </a:p>
          <a:p>
            <a:r>
              <a:rPr lang="en-US" b="1" dirty="0"/>
              <a:t>EARS.</a:t>
            </a:r>
          </a:p>
          <a:p>
            <a:pPr marL="365760" lvl="1" indent="0">
              <a:buNone/>
            </a:pPr>
            <a:r>
              <a:rPr lang="en-US" dirty="0" smtClean="0"/>
              <a:t>Ears</a:t>
            </a:r>
            <a:r>
              <a:rPr lang="en-US" dirty="0"/>
              <a:t/>
            </a:r>
            <a:br>
              <a:rPr lang="en-US" dirty="0"/>
            </a:br>
            <a:r>
              <a:rPr lang="en-US" dirty="0" smtClean="0"/>
              <a:t>Hearing</a:t>
            </a:r>
            <a:r>
              <a:rPr lang="en-US" dirty="0"/>
              <a:t/>
            </a:r>
            <a:br>
              <a:rPr lang="en-US" dirty="0"/>
            </a:br>
            <a:r>
              <a:rPr lang="en-US" dirty="0" smtClean="0"/>
              <a:t>Time</a:t>
            </a:r>
            <a:r>
              <a:rPr lang="en-US" dirty="0"/>
              <a:t/>
            </a:r>
            <a:br>
              <a:rPr lang="en-US" dirty="0"/>
            </a:br>
            <a:r>
              <a:rPr lang="en-US" dirty="0" smtClean="0"/>
              <a:t>Aggravation</a:t>
            </a:r>
            <a:r>
              <a:rPr lang="en-US" dirty="0"/>
              <a:t/>
            </a:r>
            <a:br>
              <a:rPr lang="en-US" dirty="0"/>
            </a:br>
            <a:r>
              <a:rPr lang="en-US" dirty="0" smtClean="0"/>
              <a:t>Amelioration</a:t>
            </a:r>
            <a:endParaRPr lang="en-US" dirty="0"/>
          </a:p>
          <a:p>
            <a:endParaRPr lang="en-US" dirty="0"/>
          </a:p>
        </p:txBody>
      </p:sp>
    </p:spTree>
    <p:extLst>
      <p:ext uri="{BB962C8B-B14F-4D97-AF65-F5344CB8AC3E}">
        <p14:creationId xmlns:p14="http://schemas.microsoft.com/office/powerpoint/2010/main" val="19720145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a:t>NOSE.</a:t>
            </a:r>
          </a:p>
          <a:p>
            <a:pPr marL="393192" lvl="1" indent="0">
              <a:buNone/>
            </a:pPr>
            <a:r>
              <a:rPr lang="en-US" dirty="0" smtClean="0"/>
              <a:t>Nose</a:t>
            </a:r>
            <a:r>
              <a:rPr lang="en-US" dirty="0"/>
              <a:t/>
            </a:r>
            <a:br>
              <a:rPr lang="en-US" dirty="0"/>
            </a:br>
            <a:r>
              <a:rPr lang="en-US" dirty="0" smtClean="0"/>
              <a:t>Smell</a:t>
            </a:r>
            <a:r>
              <a:rPr lang="en-US" dirty="0"/>
              <a:t/>
            </a:r>
            <a:br>
              <a:rPr lang="en-US" dirty="0"/>
            </a:br>
            <a:r>
              <a:rPr lang="en-US" dirty="0" smtClean="0"/>
              <a:t>Time</a:t>
            </a:r>
            <a:r>
              <a:rPr lang="en-US" dirty="0"/>
              <a:t/>
            </a:r>
            <a:br>
              <a:rPr lang="en-US" dirty="0"/>
            </a:br>
            <a:r>
              <a:rPr lang="en-US" dirty="0" smtClean="0"/>
              <a:t>Aggravation</a:t>
            </a:r>
            <a:r>
              <a:rPr lang="en-US" dirty="0"/>
              <a:t/>
            </a:r>
            <a:br>
              <a:rPr lang="en-US" dirty="0"/>
            </a:br>
            <a:r>
              <a:rPr lang="en-US" dirty="0" smtClean="0"/>
              <a:t>Amelioration</a:t>
            </a:r>
            <a:endParaRPr lang="en-US" dirty="0"/>
          </a:p>
          <a:p>
            <a:r>
              <a:rPr lang="en-US" b="1" dirty="0"/>
              <a:t>NOSE-CORYZA.</a:t>
            </a:r>
          </a:p>
          <a:p>
            <a:pPr marL="365760" lvl="1" indent="0">
              <a:buNone/>
            </a:pPr>
            <a:r>
              <a:rPr lang="en-US" dirty="0" err="1" smtClean="0"/>
              <a:t>Coryza</a:t>
            </a:r>
            <a:r>
              <a:rPr lang="en-US" dirty="0"/>
              <a:t/>
            </a:r>
            <a:br>
              <a:rPr lang="en-US" dirty="0"/>
            </a:br>
            <a:r>
              <a:rPr lang="en-US" dirty="0" smtClean="0"/>
              <a:t>Time</a:t>
            </a:r>
            <a:r>
              <a:rPr lang="en-US" dirty="0"/>
              <a:t/>
            </a:r>
            <a:br>
              <a:rPr lang="en-US" dirty="0"/>
            </a:br>
            <a:r>
              <a:rPr lang="en-US" dirty="0" smtClean="0"/>
              <a:t>Aggravation</a:t>
            </a:r>
            <a:r>
              <a:rPr lang="en-US" dirty="0"/>
              <a:t/>
            </a:r>
            <a:br>
              <a:rPr lang="en-US" dirty="0"/>
            </a:br>
            <a:r>
              <a:rPr lang="en-US" dirty="0" smtClean="0"/>
              <a:t>Amelioration</a:t>
            </a:r>
            <a:r>
              <a:rPr lang="en-US" dirty="0"/>
              <a:t/>
            </a:r>
            <a:br>
              <a:rPr lang="en-US" dirty="0"/>
            </a:br>
            <a:r>
              <a:rPr lang="en-US" dirty="0" smtClean="0"/>
              <a:t>Concomitants</a:t>
            </a:r>
            <a:endParaRPr lang="en-US" dirty="0"/>
          </a:p>
          <a:p>
            <a:endParaRPr lang="en-US" b="1" dirty="0"/>
          </a:p>
        </p:txBody>
      </p:sp>
    </p:spTree>
    <p:extLst>
      <p:ext uri="{BB962C8B-B14F-4D97-AF65-F5344CB8AC3E}">
        <p14:creationId xmlns:p14="http://schemas.microsoft.com/office/powerpoint/2010/main" val="38161271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FACE.</a:t>
            </a:r>
          </a:p>
          <a:p>
            <a:pPr marL="365760" lvl="1" indent="0">
              <a:buNone/>
            </a:pPr>
            <a:r>
              <a:rPr lang="en-US" dirty="0" smtClean="0"/>
              <a:t>Face</a:t>
            </a:r>
            <a:r>
              <a:rPr lang="en-US" dirty="0"/>
              <a:t/>
            </a:r>
            <a:br>
              <a:rPr lang="en-US" dirty="0"/>
            </a:br>
            <a:r>
              <a:rPr lang="en-US" dirty="0" smtClean="0"/>
              <a:t>Lips</a:t>
            </a:r>
            <a:r>
              <a:rPr lang="en-US" dirty="0"/>
              <a:t/>
            </a:r>
            <a:br>
              <a:rPr lang="en-US" dirty="0"/>
            </a:br>
            <a:r>
              <a:rPr lang="en-US" dirty="0"/>
              <a:t>Lower jaw and maxillary </a:t>
            </a:r>
            <a:r>
              <a:rPr lang="en-US" dirty="0" smtClean="0"/>
              <a:t>joints</a:t>
            </a:r>
            <a:r>
              <a:rPr lang="en-US" dirty="0"/>
              <a:t/>
            </a:r>
            <a:br>
              <a:rPr lang="en-US" dirty="0"/>
            </a:br>
            <a:r>
              <a:rPr lang="en-US" dirty="0" smtClean="0"/>
              <a:t>Chin</a:t>
            </a:r>
            <a:r>
              <a:rPr lang="en-US" dirty="0"/>
              <a:t/>
            </a:r>
            <a:br>
              <a:rPr lang="en-US" dirty="0"/>
            </a:br>
            <a:r>
              <a:rPr lang="en-US" dirty="0" smtClean="0"/>
              <a:t>Time</a:t>
            </a:r>
            <a:r>
              <a:rPr lang="en-US" dirty="0"/>
              <a:t/>
            </a:r>
            <a:br>
              <a:rPr lang="en-US" dirty="0"/>
            </a:br>
            <a:r>
              <a:rPr lang="en-US" dirty="0" smtClean="0"/>
              <a:t>Aggravation</a:t>
            </a:r>
            <a:r>
              <a:rPr lang="en-US" dirty="0"/>
              <a:t/>
            </a:r>
            <a:br>
              <a:rPr lang="en-US" dirty="0"/>
            </a:br>
            <a:r>
              <a:rPr lang="en-US" dirty="0" smtClean="0"/>
              <a:t>Amelioration</a:t>
            </a:r>
            <a:endParaRPr lang="en-US" dirty="0"/>
          </a:p>
          <a:p>
            <a:endParaRPr lang="en-US" dirty="0"/>
          </a:p>
        </p:txBody>
      </p:sp>
    </p:spTree>
    <p:extLst>
      <p:ext uri="{BB962C8B-B14F-4D97-AF65-F5344CB8AC3E}">
        <p14:creationId xmlns:p14="http://schemas.microsoft.com/office/powerpoint/2010/main" val="15514634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TEETH.</a:t>
            </a:r>
          </a:p>
          <a:p>
            <a:pPr marL="393192" lvl="1" indent="0">
              <a:buNone/>
            </a:pPr>
            <a:r>
              <a:rPr lang="en-US" dirty="0" smtClean="0"/>
              <a:t>Teeth</a:t>
            </a:r>
            <a:r>
              <a:rPr lang="en-US" dirty="0"/>
              <a:t/>
            </a:r>
            <a:br>
              <a:rPr lang="en-US" dirty="0"/>
            </a:br>
            <a:r>
              <a:rPr lang="en-US" dirty="0" smtClean="0"/>
              <a:t>Gums</a:t>
            </a:r>
            <a:r>
              <a:rPr lang="en-US" dirty="0"/>
              <a:t/>
            </a:r>
            <a:br>
              <a:rPr lang="en-US" dirty="0"/>
            </a:br>
            <a:r>
              <a:rPr lang="en-US" dirty="0" smtClean="0"/>
              <a:t>Time</a:t>
            </a:r>
            <a:r>
              <a:rPr lang="en-US" dirty="0"/>
              <a:t/>
            </a:r>
            <a:br>
              <a:rPr lang="en-US" dirty="0"/>
            </a:br>
            <a:r>
              <a:rPr lang="en-US" dirty="0" smtClean="0"/>
              <a:t>Aggravation</a:t>
            </a:r>
            <a:r>
              <a:rPr lang="en-US" dirty="0"/>
              <a:t/>
            </a:r>
            <a:br>
              <a:rPr lang="en-US" dirty="0"/>
            </a:br>
            <a:r>
              <a:rPr lang="en-US" dirty="0" smtClean="0"/>
              <a:t>Amelioration</a:t>
            </a:r>
            <a:r>
              <a:rPr lang="en-US" dirty="0"/>
              <a:t/>
            </a:r>
            <a:br>
              <a:rPr lang="en-US" dirty="0"/>
            </a:br>
            <a:r>
              <a:rPr lang="en-US" dirty="0" smtClean="0"/>
              <a:t>Concomitants</a:t>
            </a:r>
            <a:endParaRPr lang="en-US" dirty="0"/>
          </a:p>
          <a:p>
            <a:endParaRPr lang="en-US" dirty="0"/>
          </a:p>
        </p:txBody>
      </p:sp>
    </p:spTree>
    <p:extLst>
      <p:ext uri="{BB962C8B-B14F-4D97-AF65-F5344CB8AC3E}">
        <p14:creationId xmlns:p14="http://schemas.microsoft.com/office/powerpoint/2010/main" val="18687288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MOUTH</a:t>
            </a:r>
          </a:p>
          <a:p>
            <a:pPr marL="393192" lvl="1" indent="0">
              <a:buNone/>
            </a:pPr>
            <a:r>
              <a:rPr lang="en-US" dirty="0" smtClean="0"/>
              <a:t>Mouth</a:t>
            </a:r>
            <a:r>
              <a:rPr lang="en-US" dirty="0"/>
              <a:t/>
            </a:r>
            <a:br>
              <a:rPr lang="en-US" dirty="0"/>
            </a:br>
            <a:r>
              <a:rPr lang="en-US" dirty="0" smtClean="0"/>
              <a:t>Palate</a:t>
            </a:r>
            <a:r>
              <a:rPr lang="en-US" dirty="0"/>
              <a:t/>
            </a:r>
            <a:br>
              <a:rPr lang="en-US" dirty="0"/>
            </a:br>
            <a:r>
              <a:rPr lang="en-US" dirty="0"/>
              <a:t>Throat (and gullet</a:t>
            </a:r>
            <a:r>
              <a:rPr lang="en-US" dirty="0" smtClean="0"/>
              <a:t>)</a:t>
            </a:r>
            <a:r>
              <a:rPr lang="en-US" dirty="0"/>
              <a:t/>
            </a:r>
            <a:br>
              <a:rPr lang="en-US" dirty="0"/>
            </a:br>
            <a:r>
              <a:rPr lang="en-US" dirty="0" smtClean="0"/>
              <a:t>Saliva</a:t>
            </a:r>
            <a:r>
              <a:rPr lang="en-US" dirty="0"/>
              <a:t/>
            </a:r>
            <a:br>
              <a:rPr lang="en-US" dirty="0"/>
            </a:br>
            <a:r>
              <a:rPr lang="en-US" dirty="0" smtClean="0"/>
              <a:t>Tongue</a:t>
            </a:r>
            <a:r>
              <a:rPr lang="en-US" dirty="0"/>
              <a:t/>
            </a:r>
            <a:br>
              <a:rPr lang="en-US" dirty="0"/>
            </a:br>
            <a:r>
              <a:rPr lang="en-US" dirty="0" smtClean="0"/>
              <a:t>Time</a:t>
            </a:r>
            <a:r>
              <a:rPr lang="en-US" dirty="0"/>
              <a:t/>
            </a:r>
            <a:br>
              <a:rPr lang="en-US" dirty="0"/>
            </a:br>
            <a:r>
              <a:rPr lang="en-US" dirty="0" smtClean="0"/>
              <a:t>Aggravation</a:t>
            </a:r>
            <a:r>
              <a:rPr lang="en-US" dirty="0"/>
              <a:t/>
            </a:r>
            <a:br>
              <a:rPr lang="en-US" dirty="0"/>
            </a:br>
            <a:r>
              <a:rPr lang="en-US" dirty="0" smtClean="0"/>
              <a:t>Amelioration</a:t>
            </a:r>
            <a:endParaRPr lang="en-US" dirty="0"/>
          </a:p>
          <a:p>
            <a:endParaRPr lang="en-US" dirty="0"/>
          </a:p>
        </p:txBody>
      </p:sp>
    </p:spTree>
    <p:extLst>
      <p:ext uri="{BB962C8B-B14F-4D97-AF65-F5344CB8AC3E}">
        <p14:creationId xmlns:p14="http://schemas.microsoft.com/office/powerpoint/2010/main" val="2539605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lstStyle/>
          <a:p>
            <a:r>
              <a:rPr lang="en-US" dirty="0" smtClean="0"/>
              <a:t>LIFE HISTORY OF BOGER</a:t>
            </a:r>
            <a:endParaRPr lang="en-US" dirty="0"/>
          </a:p>
        </p:txBody>
      </p:sp>
      <p:sp>
        <p:nvSpPr>
          <p:cNvPr id="3" name="Content Placeholder 2"/>
          <p:cNvSpPr>
            <a:spLocks noGrp="1"/>
          </p:cNvSpPr>
          <p:nvPr>
            <p:ph idx="1"/>
          </p:nvPr>
        </p:nvSpPr>
        <p:spPr/>
        <p:txBody>
          <a:bodyPr/>
          <a:lstStyle/>
          <a:p>
            <a:r>
              <a:rPr lang="en-US" dirty="0"/>
              <a:t>FULL NAME</a:t>
            </a:r>
            <a:r>
              <a:rPr lang="en-US" dirty="0" smtClean="0"/>
              <a:t>: </a:t>
            </a:r>
            <a:r>
              <a:rPr lang="en-US" dirty="0" err="1" smtClean="0"/>
              <a:t>Boenninghausens</a:t>
            </a:r>
            <a:r>
              <a:rPr lang="en-US" dirty="0" smtClean="0"/>
              <a:t> </a:t>
            </a:r>
            <a:r>
              <a:rPr lang="en-US" dirty="0"/>
              <a:t>characteristics </a:t>
            </a:r>
            <a:r>
              <a:rPr lang="en-US" dirty="0" smtClean="0"/>
              <a:t>materia </a:t>
            </a:r>
            <a:r>
              <a:rPr lang="en-US" dirty="0" err="1"/>
              <a:t>medica</a:t>
            </a:r>
            <a:r>
              <a:rPr lang="en-US" dirty="0"/>
              <a:t> and repertory with word </a:t>
            </a:r>
            <a:r>
              <a:rPr lang="en-US" dirty="0" smtClean="0"/>
              <a:t>index</a:t>
            </a:r>
            <a:endParaRPr lang="en-US" dirty="0"/>
          </a:p>
          <a:p>
            <a:pPr marL="0" indent="0">
              <a:buNone/>
            </a:pPr>
            <a:r>
              <a:rPr lang="en-US" dirty="0" smtClean="0"/>
              <a:t> </a:t>
            </a:r>
          </a:p>
          <a:p>
            <a:endParaRPr lang="en-US" dirty="0"/>
          </a:p>
          <a:p>
            <a:r>
              <a:rPr lang="en-US" dirty="0" smtClean="0"/>
              <a:t>AUTHOR: Cyrus </a:t>
            </a:r>
            <a:r>
              <a:rPr lang="en-US" dirty="0"/>
              <a:t>Maxwell </a:t>
            </a:r>
            <a:r>
              <a:rPr lang="en-US" dirty="0" err="1"/>
              <a:t>Boger</a:t>
            </a:r>
            <a:r>
              <a:rPr lang="en-US" dirty="0"/>
              <a:t>[1861-1935]</a:t>
            </a:r>
          </a:p>
          <a:p>
            <a:endParaRPr lang="en-US" dirty="0"/>
          </a:p>
        </p:txBody>
      </p:sp>
    </p:spTree>
    <p:extLst>
      <p:ext uri="{BB962C8B-B14F-4D97-AF65-F5344CB8AC3E}">
        <p14:creationId xmlns:p14="http://schemas.microsoft.com/office/powerpoint/2010/main" val="31670076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a:t>APPETITE.</a:t>
            </a:r>
          </a:p>
          <a:p>
            <a:pPr marL="365760" lvl="1" indent="0">
              <a:buNone/>
            </a:pPr>
            <a:r>
              <a:rPr lang="en-US" dirty="0" smtClean="0"/>
              <a:t>Appetite</a:t>
            </a:r>
            <a:r>
              <a:rPr lang="en-US" dirty="0"/>
              <a:t/>
            </a:r>
            <a:br>
              <a:rPr lang="en-US" dirty="0"/>
            </a:br>
            <a:r>
              <a:rPr lang="en-US" dirty="0" smtClean="0"/>
              <a:t>Time</a:t>
            </a:r>
            <a:endParaRPr lang="en-US" dirty="0"/>
          </a:p>
          <a:p>
            <a:r>
              <a:rPr lang="en-US" b="1" dirty="0"/>
              <a:t>THIRST.</a:t>
            </a:r>
          </a:p>
          <a:p>
            <a:pPr marL="393192" lvl="1" indent="0">
              <a:buNone/>
            </a:pPr>
            <a:r>
              <a:rPr lang="en-US" dirty="0" smtClean="0"/>
              <a:t>Thirst</a:t>
            </a:r>
            <a:r>
              <a:rPr lang="en-US" dirty="0"/>
              <a:t/>
            </a:r>
            <a:br>
              <a:rPr lang="en-US" dirty="0"/>
            </a:br>
            <a:r>
              <a:rPr lang="en-US" dirty="0" smtClean="0"/>
              <a:t>Time</a:t>
            </a:r>
            <a:endParaRPr lang="en-US" dirty="0"/>
          </a:p>
          <a:p>
            <a:r>
              <a:rPr lang="en-US" b="1" dirty="0"/>
              <a:t>TASTE.</a:t>
            </a:r>
          </a:p>
          <a:p>
            <a:pPr marL="365760" lvl="1" indent="0">
              <a:buNone/>
            </a:pPr>
            <a:r>
              <a:rPr lang="en-US" dirty="0" smtClean="0"/>
              <a:t>Taste</a:t>
            </a:r>
            <a:r>
              <a:rPr lang="en-US" dirty="0"/>
              <a:t/>
            </a:r>
            <a:br>
              <a:rPr lang="en-US" dirty="0"/>
            </a:br>
            <a:r>
              <a:rPr lang="en-US" dirty="0" smtClean="0"/>
              <a:t>Time</a:t>
            </a:r>
            <a:r>
              <a:rPr lang="en-US" dirty="0"/>
              <a:t/>
            </a:r>
            <a:br>
              <a:rPr lang="en-US" dirty="0"/>
            </a:br>
            <a:r>
              <a:rPr lang="en-US" dirty="0" smtClean="0"/>
              <a:t>Aggravation</a:t>
            </a:r>
            <a:r>
              <a:rPr lang="en-US" dirty="0"/>
              <a:t/>
            </a:r>
            <a:br>
              <a:rPr lang="en-US" dirty="0"/>
            </a:br>
            <a:r>
              <a:rPr lang="en-US" dirty="0" smtClean="0"/>
              <a:t>Amelioration</a:t>
            </a:r>
            <a:endParaRPr lang="en-US" dirty="0"/>
          </a:p>
        </p:txBody>
      </p:sp>
    </p:spTree>
    <p:extLst>
      <p:ext uri="{BB962C8B-B14F-4D97-AF65-F5344CB8AC3E}">
        <p14:creationId xmlns:p14="http://schemas.microsoft.com/office/powerpoint/2010/main" val="8993152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ERUCTATION.</a:t>
            </a:r>
          </a:p>
          <a:p>
            <a:pPr marL="365760" lvl="1" indent="0">
              <a:buNone/>
            </a:pPr>
            <a:r>
              <a:rPr lang="en-US" dirty="0" smtClean="0"/>
              <a:t>Eructation</a:t>
            </a:r>
            <a:r>
              <a:rPr lang="en-US" dirty="0"/>
              <a:t/>
            </a:r>
            <a:br>
              <a:rPr lang="en-US" dirty="0"/>
            </a:br>
            <a:r>
              <a:rPr lang="en-US" dirty="0" smtClean="0"/>
              <a:t>Time</a:t>
            </a:r>
            <a:r>
              <a:rPr lang="en-US" dirty="0"/>
              <a:t/>
            </a:r>
            <a:br>
              <a:rPr lang="en-US" dirty="0"/>
            </a:br>
            <a:r>
              <a:rPr lang="en-US" dirty="0" smtClean="0"/>
              <a:t>Aggravation</a:t>
            </a:r>
            <a:r>
              <a:rPr lang="en-US" dirty="0"/>
              <a:t/>
            </a:r>
            <a:br>
              <a:rPr lang="en-US" dirty="0"/>
            </a:br>
            <a:r>
              <a:rPr lang="en-US" dirty="0" smtClean="0"/>
              <a:t>Amelioration</a:t>
            </a:r>
            <a:endParaRPr lang="en-US" dirty="0"/>
          </a:p>
          <a:p>
            <a:r>
              <a:rPr lang="en-US" b="1" dirty="0"/>
              <a:t>WATERBRASH AND HEARTBURN.</a:t>
            </a:r>
          </a:p>
          <a:p>
            <a:pPr marL="365760" lvl="1" indent="0">
              <a:buNone/>
            </a:pPr>
            <a:r>
              <a:rPr lang="en-US" dirty="0" err="1"/>
              <a:t>Waterbrash</a:t>
            </a:r>
            <a:r>
              <a:rPr lang="en-US" dirty="0"/>
              <a:t> and </a:t>
            </a:r>
            <a:r>
              <a:rPr lang="en-US" dirty="0" smtClean="0"/>
              <a:t>Heartburn</a:t>
            </a:r>
            <a:r>
              <a:rPr lang="en-US" dirty="0"/>
              <a:t/>
            </a:r>
            <a:br>
              <a:rPr lang="en-US" dirty="0"/>
            </a:br>
            <a:r>
              <a:rPr lang="en-US" dirty="0" smtClean="0"/>
              <a:t>Time</a:t>
            </a:r>
            <a:r>
              <a:rPr lang="en-US" dirty="0"/>
              <a:t/>
            </a:r>
            <a:br>
              <a:rPr lang="en-US" dirty="0"/>
            </a:br>
            <a:r>
              <a:rPr lang="en-US" dirty="0" smtClean="0"/>
              <a:t>Aggravation</a:t>
            </a:r>
            <a:endParaRPr lang="en-US" dirty="0"/>
          </a:p>
          <a:p>
            <a:endParaRPr lang="en-US" dirty="0"/>
          </a:p>
        </p:txBody>
      </p:sp>
    </p:spTree>
    <p:extLst>
      <p:ext uri="{BB962C8B-B14F-4D97-AF65-F5344CB8AC3E}">
        <p14:creationId xmlns:p14="http://schemas.microsoft.com/office/powerpoint/2010/main" val="21565435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a:t>HICCOUGH.</a:t>
            </a:r>
          </a:p>
          <a:p>
            <a:pPr marL="365760" lvl="1" indent="0">
              <a:buNone/>
            </a:pPr>
            <a:r>
              <a:rPr lang="en-US" dirty="0" smtClean="0"/>
              <a:t>Hiccough </a:t>
            </a:r>
            <a:r>
              <a:rPr lang="en-US" dirty="0"/>
              <a:t>(p. 498)</a:t>
            </a:r>
            <a:br>
              <a:rPr lang="en-US" dirty="0"/>
            </a:br>
            <a:r>
              <a:rPr lang="en-US" dirty="0" smtClean="0"/>
              <a:t>Time </a:t>
            </a:r>
            <a:r>
              <a:rPr lang="en-US" dirty="0"/>
              <a:t>(p. 499)</a:t>
            </a:r>
            <a:br>
              <a:rPr lang="en-US" dirty="0"/>
            </a:br>
            <a:r>
              <a:rPr lang="en-US" dirty="0" smtClean="0"/>
              <a:t>Aggravation </a:t>
            </a:r>
            <a:r>
              <a:rPr lang="en-US" dirty="0"/>
              <a:t>(p. 499)</a:t>
            </a:r>
            <a:br>
              <a:rPr lang="en-US" dirty="0"/>
            </a:br>
            <a:r>
              <a:rPr lang="en-US" dirty="0" smtClean="0"/>
              <a:t>Amelioration </a:t>
            </a:r>
            <a:r>
              <a:rPr lang="en-US" dirty="0"/>
              <a:t>(p. 499)</a:t>
            </a:r>
          </a:p>
          <a:p>
            <a:r>
              <a:rPr lang="en-US" b="1" dirty="0"/>
              <a:t>NAUSEA AND VOMITING.</a:t>
            </a:r>
          </a:p>
          <a:p>
            <a:pPr marL="365760" lvl="1" indent="0">
              <a:buNone/>
            </a:pPr>
            <a:r>
              <a:rPr lang="en-US" dirty="0"/>
              <a:t>Nausea and </a:t>
            </a:r>
            <a:r>
              <a:rPr lang="en-US" dirty="0" smtClean="0"/>
              <a:t>Vomiting. </a:t>
            </a:r>
            <a:r>
              <a:rPr lang="en-US" dirty="0"/>
              <a:t>(p. 500)</a:t>
            </a:r>
            <a:br>
              <a:rPr lang="en-US" dirty="0"/>
            </a:br>
            <a:r>
              <a:rPr lang="en-US" dirty="0" smtClean="0"/>
              <a:t>Time </a:t>
            </a:r>
            <a:r>
              <a:rPr lang="en-US" dirty="0"/>
              <a:t>(p. 506)</a:t>
            </a:r>
            <a:br>
              <a:rPr lang="en-US" dirty="0"/>
            </a:br>
            <a:r>
              <a:rPr lang="en-US" dirty="0" smtClean="0"/>
              <a:t>Aggravation </a:t>
            </a:r>
            <a:r>
              <a:rPr lang="en-US" dirty="0"/>
              <a:t>(p. 506)</a:t>
            </a:r>
            <a:br>
              <a:rPr lang="en-US" dirty="0"/>
            </a:br>
            <a:r>
              <a:rPr lang="en-US" dirty="0" smtClean="0"/>
              <a:t>Amelioration(p</a:t>
            </a:r>
            <a:r>
              <a:rPr lang="en-US" dirty="0"/>
              <a:t>. 510)</a:t>
            </a:r>
            <a:br>
              <a:rPr lang="en-US" dirty="0"/>
            </a:br>
            <a:r>
              <a:rPr lang="en-US" dirty="0" smtClean="0"/>
              <a:t>Concomitants </a:t>
            </a:r>
            <a:r>
              <a:rPr lang="en-US" dirty="0"/>
              <a:t>(p. </a:t>
            </a:r>
            <a:r>
              <a:rPr lang="en-US" dirty="0" smtClean="0"/>
              <a:t>511)</a:t>
            </a:r>
            <a:endParaRPr lang="en-US" dirty="0"/>
          </a:p>
          <a:p>
            <a:endParaRPr lang="en-US" dirty="0"/>
          </a:p>
        </p:txBody>
      </p:sp>
    </p:spTree>
    <p:extLst>
      <p:ext uri="{BB962C8B-B14F-4D97-AF65-F5344CB8AC3E}">
        <p14:creationId xmlns:p14="http://schemas.microsoft.com/office/powerpoint/2010/main" val="7250780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a:t>STOMACH AND EPIGASTRIUM.</a:t>
            </a:r>
          </a:p>
          <a:p>
            <a:pPr marL="365760" lvl="1" indent="0">
              <a:buNone/>
            </a:pPr>
            <a:r>
              <a:rPr lang="en-US" dirty="0" smtClean="0"/>
              <a:t>Stomach </a:t>
            </a:r>
            <a:r>
              <a:rPr lang="en-US" dirty="0"/>
              <a:t>(p. 514)</a:t>
            </a:r>
            <a:br>
              <a:rPr lang="en-US" dirty="0"/>
            </a:br>
            <a:r>
              <a:rPr lang="en-US" dirty="0" smtClean="0"/>
              <a:t>Epigastrium </a:t>
            </a:r>
            <a:r>
              <a:rPr lang="en-US" dirty="0"/>
              <a:t>(p. 522)</a:t>
            </a:r>
            <a:br>
              <a:rPr lang="en-US" dirty="0"/>
            </a:br>
            <a:r>
              <a:rPr lang="en-US" dirty="0" smtClean="0"/>
              <a:t>Time </a:t>
            </a:r>
            <a:r>
              <a:rPr lang="en-US" dirty="0"/>
              <a:t>(p. 526)</a:t>
            </a:r>
            <a:br>
              <a:rPr lang="en-US" dirty="0"/>
            </a:br>
            <a:r>
              <a:rPr lang="en-US" dirty="0" smtClean="0"/>
              <a:t>Aggravation </a:t>
            </a:r>
            <a:r>
              <a:rPr lang="en-US" dirty="0"/>
              <a:t>(p. 526)</a:t>
            </a:r>
            <a:br>
              <a:rPr lang="en-US" dirty="0"/>
            </a:br>
            <a:r>
              <a:rPr lang="en-US" dirty="0" smtClean="0"/>
              <a:t>Amelioration </a:t>
            </a:r>
            <a:r>
              <a:rPr lang="en-US" dirty="0"/>
              <a:t>(p. 530)</a:t>
            </a:r>
            <a:br>
              <a:rPr lang="en-US" dirty="0"/>
            </a:br>
            <a:r>
              <a:rPr lang="en-US" dirty="0" smtClean="0"/>
              <a:t>Concomitants </a:t>
            </a:r>
            <a:r>
              <a:rPr lang="en-US" dirty="0"/>
              <a:t>(p. 532)</a:t>
            </a:r>
          </a:p>
          <a:p>
            <a:r>
              <a:rPr lang="en-US" b="1" dirty="0"/>
              <a:t>HYPOCHONDRIA.</a:t>
            </a:r>
          </a:p>
          <a:p>
            <a:pPr marL="365760" lvl="1" indent="0">
              <a:buNone/>
            </a:pPr>
            <a:r>
              <a:rPr lang="en-US" dirty="0" smtClean="0"/>
              <a:t>Hypochondria </a:t>
            </a:r>
            <a:r>
              <a:rPr lang="en-US" dirty="0"/>
              <a:t>(p. 533)</a:t>
            </a:r>
            <a:br>
              <a:rPr lang="en-US" dirty="0"/>
            </a:br>
            <a:r>
              <a:rPr lang="en-US" dirty="0" smtClean="0"/>
              <a:t>Time </a:t>
            </a:r>
            <a:r>
              <a:rPr lang="en-US" dirty="0"/>
              <a:t>(p. 540)</a:t>
            </a:r>
            <a:br>
              <a:rPr lang="en-US" dirty="0"/>
            </a:br>
            <a:r>
              <a:rPr lang="en-US" dirty="0" smtClean="0"/>
              <a:t>Aggravation </a:t>
            </a:r>
            <a:r>
              <a:rPr lang="en-US" dirty="0"/>
              <a:t>(p. 540)</a:t>
            </a:r>
            <a:br>
              <a:rPr lang="en-US" dirty="0"/>
            </a:br>
            <a:r>
              <a:rPr lang="en-US" dirty="0" smtClean="0"/>
              <a:t>Amelioration </a:t>
            </a:r>
            <a:r>
              <a:rPr lang="en-US" dirty="0"/>
              <a:t>(p. 542)</a:t>
            </a:r>
          </a:p>
          <a:p>
            <a:endParaRPr lang="en-US" dirty="0"/>
          </a:p>
        </p:txBody>
      </p:sp>
    </p:spTree>
    <p:extLst>
      <p:ext uri="{BB962C8B-B14F-4D97-AF65-F5344CB8AC3E}">
        <p14:creationId xmlns:p14="http://schemas.microsoft.com/office/powerpoint/2010/main" val="33850651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a:t>ABDOMEN.</a:t>
            </a:r>
          </a:p>
          <a:p>
            <a:pPr marL="365760" lvl="1" indent="0">
              <a:buNone/>
            </a:pPr>
            <a:r>
              <a:rPr lang="en-US" dirty="0" smtClean="0"/>
              <a:t>Abdomen </a:t>
            </a:r>
            <a:r>
              <a:rPr lang="en-US" dirty="0"/>
              <a:t>(p. 543)</a:t>
            </a:r>
            <a:br>
              <a:rPr lang="en-US" dirty="0"/>
            </a:br>
            <a:r>
              <a:rPr lang="en-US" dirty="0" smtClean="0"/>
              <a:t>Time </a:t>
            </a:r>
            <a:r>
              <a:rPr lang="en-US" dirty="0"/>
              <a:t>(p. 559)</a:t>
            </a:r>
            <a:br>
              <a:rPr lang="en-US" dirty="0"/>
            </a:br>
            <a:r>
              <a:rPr lang="en-US" dirty="0" smtClean="0"/>
              <a:t>Aggravation(p</a:t>
            </a:r>
            <a:r>
              <a:rPr lang="en-US" dirty="0"/>
              <a:t>. 560)</a:t>
            </a:r>
            <a:br>
              <a:rPr lang="en-US" dirty="0"/>
            </a:br>
            <a:r>
              <a:rPr lang="en-US" dirty="0" smtClean="0"/>
              <a:t>Amelioration </a:t>
            </a:r>
            <a:r>
              <a:rPr lang="en-US" dirty="0"/>
              <a:t>(p. 565)</a:t>
            </a:r>
          </a:p>
          <a:p>
            <a:r>
              <a:rPr lang="en-US" b="1" dirty="0"/>
              <a:t>EXTERNAL ABDOMEN.</a:t>
            </a:r>
          </a:p>
          <a:p>
            <a:pPr marL="365760" lvl="1" indent="0">
              <a:buNone/>
            </a:pPr>
            <a:r>
              <a:rPr lang="en-US" dirty="0"/>
              <a:t>External </a:t>
            </a:r>
            <a:r>
              <a:rPr lang="en-US" dirty="0" smtClean="0"/>
              <a:t>Abdomen. </a:t>
            </a:r>
            <a:r>
              <a:rPr lang="en-US" dirty="0"/>
              <a:t>(p. 569)</a:t>
            </a:r>
            <a:br>
              <a:rPr lang="en-US" dirty="0"/>
            </a:br>
            <a:r>
              <a:rPr lang="en-US" dirty="0" smtClean="0"/>
              <a:t>Aggravation(p</a:t>
            </a:r>
            <a:r>
              <a:rPr lang="en-US" dirty="0"/>
              <a:t>. 571)</a:t>
            </a:r>
          </a:p>
          <a:p>
            <a:r>
              <a:rPr lang="en-US" b="1" dirty="0"/>
              <a:t>INGUINAL AND PUBIC REGION.</a:t>
            </a:r>
          </a:p>
          <a:p>
            <a:pPr marL="365760" lvl="1" indent="0">
              <a:buNone/>
            </a:pPr>
            <a:r>
              <a:rPr lang="en-US" dirty="0"/>
              <a:t>Inguinal and Pubic </a:t>
            </a:r>
            <a:r>
              <a:rPr lang="en-US" dirty="0" smtClean="0"/>
              <a:t>region </a:t>
            </a:r>
            <a:r>
              <a:rPr lang="en-US" dirty="0"/>
              <a:t>(p. 572)</a:t>
            </a:r>
            <a:br>
              <a:rPr lang="en-US" dirty="0"/>
            </a:br>
            <a:r>
              <a:rPr lang="en-US" dirty="0" smtClean="0"/>
              <a:t>Aggravation </a:t>
            </a:r>
            <a:r>
              <a:rPr lang="en-US" dirty="0"/>
              <a:t>(p. 575)</a:t>
            </a:r>
            <a:br>
              <a:rPr lang="en-US" dirty="0"/>
            </a:br>
            <a:r>
              <a:rPr lang="en-US" dirty="0"/>
              <a:t>Mons </a:t>
            </a:r>
            <a:r>
              <a:rPr lang="en-US" dirty="0" smtClean="0"/>
              <a:t>pubis </a:t>
            </a:r>
            <a:r>
              <a:rPr lang="en-US" dirty="0"/>
              <a:t>(p. 575)</a:t>
            </a:r>
          </a:p>
          <a:p>
            <a:endParaRPr lang="en-US" dirty="0"/>
          </a:p>
        </p:txBody>
      </p:sp>
    </p:spTree>
    <p:extLst>
      <p:ext uri="{BB962C8B-B14F-4D97-AF65-F5344CB8AC3E}">
        <p14:creationId xmlns:p14="http://schemas.microsoft.com/office/powerpoint/2010/main" val="28410629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a:t>FLATULENCE.</a:t>
            </a:r>
          </a:p>
          <a:p>
            <a:pPr marL="365760" lvl="1" indent="0">
              <a:buNone/>
            </a:pPr>
            <a:r>
              <a:rPr lang="en-US" dirty="0"/>
              <a:t>Flatulence. (p. 576)</a:t>
            </a:r>
            <a:br>
              <a:rPr lang="en-US" dirty="0"/>
            </a:br>
            <a:r>
              <a:rPr lang="en-US" dirty="0"/>
              <a:t>Time. (p. 579)</a:t>
            </a:r>
            <a:br>
              <a:rPr lang="en-US" dirty="0"/>
            </a:br>
            <a:r>
              <a:rPr lang="en-US" dirty="0"/>
              <a:t>Aggravation. (p. 580)</a:t>
            </a:r>
            <a:br>
              <a:rPr lang="en-US" dirty="0"/>
            </a:br>
            <a:r>
              <a:rPr lang="en-US" dirty="0"/>
              <a:t>Amelioration. (p. 581)</a:t>
            </a:r>
          </a:p>
          <a:p>
            <a:r>
              <a:rPr lang="en-US" b="1" dirty="0"/>
              <a:t>STOOL.</a:t>
            </a:r>
          </a:p>
          <a:p>
            <a:pPr marL="365760" lvl="1" indent="0">
              <a:buNone/>
            </a:pPr>
            <a:r>
              <a:rPr lang="en-US" dirty="0"/>
              <a:t>Stool. (p. 582)</a:t>
            </a:r>
            <a:br>
              <a:rPr lang="en-US" dirty="0"/>
            </a:br>
            <a:r>
              <a:rPr lang="en-US" dirty="0"/>
              <a:t>Concomitants before stool. (p. 593)</a:t>
            </a:r>
            <a:br>
              <a:rPr lang="en-US" dirty="0"/>
            </a:br>
            <a:r>
              <a:rPr lang="en-US" dirty="0"/>
              <a:t>Concomitants during stool. (p. 595)</a:t>
            </a:r>
            <a:br>
              <a:rPr lang="en-US" dirty="0"/>
            </a:br>
            <a:r>
              <a:rPr lang="en-US" dirty="0"/>
              <a:t>Concomitants after stool. (p. 599)</a:t>
            </a:r>
            <a:br>
              <a:rPr lang="en-US" dirty="0"/>
            </a:br>
            <a:r>
              <a:rPr lang="en-US" dirty="0"/>
              <a:t>Time. (p. 603)</a:t>
            </a:r>
            <a:br>
              <a:rPr lang="en-US" dirty="0"/>
            </a:br>
            <a:r>
              <a:rPr lang="en-US" dirty="0"/>
              <a:t>Aggravation and </a:t>
            </a:r>
            <a:r>
              <a:rPr lang="en-US" dirty="0" smtClean="0"/>
              <a:t>Amelioration(p</a:t>
            </a:r>
            <a:r>
              <a:rPr lang="en-US" dirty="0"/>
              <a:t>. 603)</a:t>
            </a:r>
          </a:p>
          <a:p>
            <a:endParaRPr lang="en-US" dirty="0"/>
          </a:p>
        </p:txBody>
      </p:sp>
    </p:spTree>
    <p:extLst>
      <p:ext uri="{BB962C8B-B14F-4D97-AF65-F5344CB8AC3E}">
        <p14:creationId xmlns:p14="http://schemas.microsoft.com/office/powerpoint/2010/main" val="34221181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ANUS AND RECTUM.</a:t>
            </a:r>
          </a:p>
          <a:p>
            <a:pPr marL="365760" lvl="1" indent="0">
              <a:buNone/>
            </a:pPr>
            <a:r>
              <a:rPr lang="en-US" dirty="0"/>
              <a:t>Anus and Rectum. (p. 609)</a:t>
            </a:r>
            <a:br>
              <a:rPr lang="en-US" dirty="0"/>
            </a:br>
            <a:r>
              <a:rPr lang="en-US" dirty="0"/>
              <a:t>Conditions. (p. 615)</a:t>
            </a:r>
          </a:p>
          <a:p>
            <a:r>
              <a:rPr lang="en-US" b="1" dirty="0"/>
              <a:t>PERINEUM.</a:t>
            </a:r>
          </a:p>
          <a:p>
            <a:pPr marL="365760" lvl="1" indent="0">
              <a:buNone/>
            </a:pPr>
            <a:r>
              <a:rPr lang="en-US" dirty="0"/>
              <a:t>Perineum. (p. 617)</a:t>
            </a:r>
            <a:br>
              <a:rPr lang="en-US" dirty="0"/>
            </a:br>
            <a:r>
              <a:rPr lang="en-US" dirty="0"/>
              <a:t>Conditions. (p. 618)</a:t>
            </a:r>
          </a:p>
          <a:p>
            <a:r>
              <a:rPr lang="en-US" b="1" dirty="0"/>
              <a:t>PROSTATE GLAND.</a:t>
            </a:r>
          </a:p>
          <a:p>
            <a:pPr marL="365760" lvl="1" indent="0">
              <a:buNone/>
            </a:pPr>
            <a:r>
              <a:rPr lang="en-US" dirty="0"/>
              <a:t>Prostate gland. (p. 619)</a:t>
            </a:r>
          </a:p>
          <a:p>
            <a:endParaRPr lang="en-US" dirty="0"/>
          </a:p>
        </p:txBody>
      </p:sp>
    </p:spTree>
    <p:extLst>
      <p:ext uri="{BB962C8B-B14F-4D97-AF65-F5344CB8AC3E}">
        <p14:creationId xmlns:p14="http://schemas.microsoft.com/office/powerpoint/2010/main" val="8079969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URINE.</a:t>
            </a:r>
          </a:p>
          <a:p>
            <a:pPr marL="365760" lvl="1" indent="0">
              <a:buNone/>
            </a:pPr>
            <a:r>
              <a:rPr lang="en-US" dirty="0"/>
              <a:t>Urine. (p. 619)</a:t>
            </a:r>
            <a:br>
              <a:rPr lang="en-US" dirty="0"/>
            </a:br>
            <a:r>
              <a:rPr lang="en-US" dirty="0"/>
              <a:t>Sediment. (p. 623)</a:t>
            </a:r>
            <a:br>
              <a:rPr lang="en-US" dirty="0"/>
            </a:br>
            <a:r>
              <a:rPr lang="en-US" dirty="0"/>
              <a:t>Micturition. (p. 625)</a:t>
            </a:r>
            <a:br>
              <a:rPr lang="en-US" dirty="0"/>
            </a:br>
            <a:r>
              <a:rPr lang="en-US" dirty="0"/>
              <a:t>Before urination. (p. 630)</a:t>
            </a:r>
            <a:br>
              <a:rPr lang="en-US" dirty="0"/>
            </a:br>
            <a:r>
              <a:rPr lang="en-US" dirty="0"/>
              <a:t>At beginning of urination. (p. 630)</a:t>
            </a:r>
            <a:br>
              <a:rPr lang="en-US" dirty="0"/>
            </a:br>
            <a:r>
              <a:rPr lang="en-US" dirty="0"/>
              <a:t>During urination. (p. 631)</a:t>
            </a:r>
            <a:br>
              <a:rPr lang="en-US" dirty="0"/>
            </a:br>
            <a:r>
              <a:rPr lang="en-US" dirty="0"/>
              <a:t>At close of urination. (p. 633)</a:t>
            </a:r>
            <a:br>
              <a:rPr lang="en-US" dirty="0"/>
            </a:br>
            <a:r>
              <a:rPr lang="en-US" dirty="0"/>
              <a:t>After urination. (p. 633)</a:t>
            </a:r>
            <a:br>
              <a:rPr lang="en-US" dirty="0"/>
            </a:br>
            <a:r>
              <a:rPr lang="en-US" dirty="0"/>
              <a:t>Conditions of urination. (p. 635)</a:t>
            </a:r>
          </a:p>
          <a:p>
            <a:endParaRPr lang="en-US" dirty="0"/>
          </a:p>
        </p:txBody>
      </p:sp>
    </p:spTree>
    <p:extLst>
      <p:ext uri="{BB962C8B-B14F-4D97-AF65-F5344CB8AC3E}">
        <p14:creationId xmlns:p14="http://schemas.microsoft.com/office/powerpoint/2010/main" val="18150843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URINARY ORGANS.</a:t>
            </a:r>
          </a:p>
          <a:p>
            <a:pPr marL="365760" lvl="1" indent="0">
              <a:buNone/>
            </a:pPr>
            <a:r>
              <a:rPr lang="en-US" dirty="0"/>
              <a:t>Urinary organs. (p. 637)</a:t>
            </a:r>
            <a:br>
              <a:rPr lang="en-US" dirty="0"/>
            </a:br>
            <a:r>
              <a:rPr lang="en-US" dirty="0"/>
              <a:t>Kidneys. (p. 637)</a:t>
            </a:r>
            <a:br>
              <a:rPr lang="en-US" dirty="0"/>
            </a:br>
            <a:r>
              <a:rPr lang="en-US" dirty="0"/>
              <a:t>Ureters. (p. 639)</a:t>
            </a:r>
            <a:br>
              <a:rPr lang="en-US" dirty="0"/>
            </a:br>
            <a:r>
              <a:rPr lang="en-US" dirty="0"/>
              <a:t>Bladder. (p. 639)</a:t>
            </a:r>
            <a:br>
              <a:rPr lang="en-US" dirty="0"/>
            </a:br>
            <a:r>
              <a:rPr lang="en-US" dirty="0"/>
              <a:t>Urethra. (p. 641)</a:t>
            </a:r>
            <a:br>
              <a:rPr lang="en-US" dirty="0"/>
            </a:br>
            <a:r>
              <a:rPr lang="en-US" dirty="0" smtClean="0"/>
              <a:t>Meatus. </a:t>
            </a:r>
            <a:r>
              <a:rPr lang="en-US" dirty="0"/>
              <a:t>(p. 644)</a:t>
            </a:r>
            <a:br>
              <a:rPr lang="en-US" dirty="0"/>
            </a:br>
            <a:r>
              <a:rPr lang="en-US" dirty="0"/>
              <a:t>Conditions. (p. 644)</a:t>
            </a:r>
          </a:p>
          <a:p>
            <a:r>
              <a:rPr lang="en-US" b="1" dirty="0"/>
              <a:t>GENITALIA.</a:t>
            </a:r>
          </a:p>
          <a:p>
            <a:pPr marL="365760" lvl="1" indent="0">
              <a:buNone/>
            </a:pPr>
            <a:r>
              <a:rPr lang="en-US" dirty="0"/>
              <a:t>Genitalia. (p. 645)</a:t>
            </a:r>
          </a:p>
          <a:p>
            <a:endParaRPr lang="en-US" dirty="0"/>
          </a:p>
        </p:txBody>
      </p:sp>
    </p:spTree>
    <p:extLst>
      <p:ext uri="{BB962C8B-B14F-4D97-AF65-F5344CB8AC3E}">
        <p14:creationId xmlns:p14="http://schemas.microsoft.com/office/powerpoint/2010/main" val="5036923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a:t>MALE ORGANS.</a:t>
            </a:r>
          </a:p>
          <a:p>
            <a:pPr marL="365760" lvl="1" indent="0">
              <a:buNone/>
            </a:pPr>
            <a:r>
              <a:rPr lang="en-US" dirty="0"/>
              <a:t>Male organs. (p. 646)</a:t>
            </a:r>
            <a:br>
              <a:rPr lang="en-US" dirty="0"/>
            </a:br>
            <a:r>
              <a:rPr lang="en-US" dirty="0"/>
              <a:t>Penis. (p. 648)</a:t>
            </a:r>
            <a:br>
              <a:rPr lang="en-US" dirty="0"/>
            </a:br>
            <a:r>
              <a:rPr lang="en-US" dirty="0"/>
              <a:t>Glans. (p. 649)</a:t>
            </a:r>
            <a:br>
              <a:rPr lang="en-US" dirty="0"/>
            </a:br>
            <a:r>
              <a:rPr lang="en-US" dirty="0"/>
              <a:t>Prepuce. (p. 651)</a:t>
            </a:r>
            <a:br>
              <a:rPr lang="en-US" dirty="0"/>
            </a:br>
            <a:r>
              <a:rPr lang="en-US" dirty="0"/>
              <a:t>Spermatic cord. (p. 652)</a:t>
            </a:r>
            <a:br>
              <a:rPr lang="en-US" dirty="0"/>
            </a:br>
            <a:r>
              <a:rPr lang="en-US" dirty="0"/>
              <a:t>Testes. (p. 653)</a:t>
            </a:r>
            <a:br>
              <a:rPr lang="en-US" dirty="0"/>
            </a:br>
            <a:r>
              <a:rPr lang="en-US" dirty="0"/>
              <a:t>Scrotum. (p. 655)</a:t>
            </a:r>
          </a:p>
          <a:p>
            <a:r>
              <a:rPr lang="en-US" b="1" dirty="0"/>
              <a:t>FEMALE ORGANS.</a:t>
            </a:r>
          </a:p>
          <a:p>
            <a:pPr marL="365760" lvl="1" indent="0">
              <a:buNone/>
            </a:pPr>
            <a:r>
              <a:rPr lang="en-US" dirty="0" smtClean="0"/>
              <a:t>Female organs. (p. 656)</a:t>
            </a:r>
            <a:br>
              <a:rPr lang="en-US" dirty="0" smtClean="0"/>
            </a:br>
            <a:r>
              <a:rPr lang="en-US" dirty="0" smtClean="0"/>
              <a:t>Time. (p. 664)</a:t>
            </a:r>
            <a:br>
              <a:rPr lang="en-US" dirty="0" smtClean="0"/>
            </a:br>
            <a:r>
              <a:rPr lang="en-US" dirty="0" smtClean="0"/>
              <a:t>Conditions. (p. 665)</a:t>
            </a:r>
            <a:endParaRPr lang="en-US" dirty="0"/>
          </a:p>
          <a:p>
            <a:endParaRPr lang="en-US" dirty="0"/>
          </a:p>
        </p:txBody>
      </p:sp>
    </p:spTree>
    <p:extLst>
      <p:ext uri="{BB962C8B-B14F-4D97-AF65-F5344CB8AC3E}">
        <p14:creationId xmlns:p14="http://schemas.microsoft.com/office/powerpoint/2010/main" val="346303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EDITIONS:</a:t>
            </a:r>
          </a:p>
          <a:p>
            <a:r>
              <a:rPr lang="en-US" dirty="0"/>
              <a:t>• </a:t>
            </a:r>
            <a:r>
              <a:rPr lang="en-US" dirty="0" smtClean="0"/>
              <a:t>1st </a:t>
            </a:r>
            <a:r>
              <a:rPr lang="en-US" dirty="0"/>
              <a:t>edition:1905(</a:t>
            </a:r>
            <a:r>
              <a:rPr lang="en-US" dirty="0" err="1"/>
              <a:t>boericke</a:t>
            </a:r>
            <a:r>
              <a:rPr lang="en-US" dirty="0"/>
              <a:t> and </a:t>
            </a:r>
            <a:r>
              <a:rPr lang="en-US" dirty="0" err="1"/>
              <a:t>tafel</a:t>
            </a:r>
            <a:r>
              <a:rPr lang="en-US" dirty="0" smtClean="0"/>
              <a:t>)</a:t>
            </a:r>
          </a:p>
          <a:p>
            <a:endParaRPr lang="en-US" dirty="0"/>
          </a:p>
          <a:p>
            <a:pPr marL="0" indent="0">
              <a:buNone/>
            </a:pPr>
            <a:endParaRPr lang="en-US" dirty="0"/>
          </a:p>
          <a:p>
            <a:r>
              <a:rPr lang="en-US" dirty="0"/>
              <a:t>• </a:t>
            </a:r>
            <a:r>
              <a:rPr lang="en-US" dirty="0" smtClean="0"/>
              <a:t>2nd </a:t>
            </a:r>
            <a:r>
              <a:rPr lang="en-US" dirty="0"/>
              <a:t>edition:1937(</a:t>
            </a:r>
            <a:r>
              <a:rPr lang="en-US" dirty="0" err="1"/>
              <a:t>roy</a:t>
            </a:r>
            <a:r>
              <a:rPr lang="en-US" dirty="0"/>
              <a:t> and company)</a:t>
            </a:r>
          </a:p>
          <a:p>
            <a:endParaRPr lang="en-US" dirty="0"/>
          </a:p>
        </p:txBody>
      </p:sp>
    </p:spTree>
    <p:extLst>
      <p:ext uri="{BB962C8B-B14F-4D97-AF65-F5344CB8AC3E}">
        <p14:creationId xmlns:p14="http://schemas.microsoft.com/office/powerpoint/2010/main" val="22139203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a:t>SEXUAL IMPULSE.</a:t>
            </a:r>
          </a:p>
          <a:p>
            <a:pPr marL="365760" lvl="1" indent="0">
              <a:buNone/>
            </a:pPr>
            <a:r>
              <a:rPr lang="en-US" dirty="0"/>
              <a:t>Sexual </a:t>
            </a:r>
            <a:r>
              <a:rPr lang="en-US" dirty="0" smtClean="0"/>
              <a:t>impulse. </a:t>
            </a:r>
            <a:r>
              <a:rPr lang="en-US" dirty="0"/>
              <a:t>(p. 669)</a:t>
            </a:r>
            <a:br>
              <a:rPr lang="en-US" dirty="0"/>
            </a:br>
            <a:r>
              <a:rPr lang="en-US" dirty="0"/>
              <a:t>Concomitants of coition. (p. 673)</a:t>
            </a:r>
            <a:br>
              <a:rPr lang="en-US" dirty="0"/>
            </a:br>
            <a:r>
              <a:rPr lang="en-US" dirty="0"/>
              <a:t>Concomitants after coition. (p. 673)</a:t>
            </a:r>
            <a:br>
              <a:rPr lang="en-US" dirty="0"/>
            </a:br>
            <a:r>
              <a:rPr lang="en-US" dirty="0"/>
              <a:t>Concomitants after pollutions. (p. 674)</a:t>
            </a:r>
          </a:p>
          <a:p>
            <a:r>
              <a:rPr lang="en-US" b="1" dirty="0"/>
              <a:t>MENSTRUATION.</a:t>
            </a:r>
          </a:p>
          <a:p>
            <a:pPr marL="365760" lvl="1" indent="0">
              <a:buNone/>
            </a:pPr>
            <a:r>
              <a:rPr lang="en-US" dirty="0"/>
              <a:t>Menstruation. (p. 675)</a:t>
            </a:r>
            <a:br>
              <a:rPr lang="en-US" dirty="0"/>
            </a:br>
            <a:r>
              <a:rPr lang="en-US" dirty="0"/>
              <a:t>Concomitants before menses. (p. 678)</a:t>
            </a:r>
            <a:br>
              <a:rPr lang="en-US" dirty="0"/>
            </a:br>
            <a:r>
              <a:rPr lang="en-US" dirty="0"/>
              <a:t>Concomitants at start of menses. (p. 681)</a:t>
            </a:r>
            <a:br>
              <a:rPr lang="en-US" dirty="0"/>
            </a:br>
            <a:r>
              <a:rPr lang="en-US" dirty="0"/>
              <a:t>Concomitants during menses. (p. 682)</a:t>
            </a:r>
            <a:br>
              <a:rPr lang="en-US" dirty="0"/>
            </a:br>
            <a:r>
              <a:rPr lang="en-US" dirty="0"/>
              <a:t>Concomitants after menses. (p. 686)</a:t>
            </a:r>
            <a:br>
              <a:rPr lang="en-US" dirty="0"/>
            </a:br>
            <a:r>
              <a:rPr lang="en-US" dirty="0" err="1"/>
              <a:t>Leucorrhœa</a:t>
            </a:r>
            <a:r>
              <a:rPr lang="en-US" dirty="0"/>
              <a:t>. (p. 687)</a:t>
            </a:r>
            <a:br>
              <a:rPr lang="en-US" dirty="0"/>
            </a:br>
            <a:r>
              <a:rPr lang="en-US" dirty="0"/>
              <a:t>Concomitants to </a:t>
            </a:r>
            <a:r>
              <a:rPr lang="en-US" dirty="0" err="1"/>
              <a:t>Leucorrhœa</a:t>
            </a:r>
            <a:r>
              <a:rPr lang="en-US" dirty="0"/>
              <a:t>. (p. 689)</a:t>
            </a:r>
          </a:p>
          <a:p>
            <a:endParaRPr lang="en-US" dirty="0"/>
          </a:p>
        </p:txBody>
      </p:sp>
    </p:spTree>
    <p:extLst>
      <p:ext uri="{BB962C8B-B14F-4D97-AF65-F5344CB8AC3E}">
        <p14:creationId xmlns:p14="http://schemas.microsoft.com/office/powerpoint/2010/main" val="10528834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RESPIRATION.</a:t>
            </a:r>
          </a:p>
          <a:p>
            <a:pPr marL="365760" lvl="1" indent="0">
              <a:buNone/>
            </a:pPr>
            <a:r>
              <a:rPr lang="en-US" dirty="0"/>
              <a:t>Respiration. (p. 690)</a:t>
            </a:r>
            <a:br>
              <a:rPr lang="en-US" dirty="0"/>
            </a:br>
            <a:r>
              <a:rPr lang="en-US" dirty="0"/>
              <a:t>Impeded by. (p. 695)</a:t>
            </a:r>
            <a:br>
              <a:rPr lang="en-US" dirty="0"/>
            </a:br>
            <a:r>
              <a:rPr lang="en-US" dirty="0"/>
              <a:t>Time. (p. 698)</a:t>
            </a:r>
            <a:br>
              <a:rPr lang="en-US" dirty="0"/>
            </a:br>
            <a:r>
              <a:rPr lang="en-US" dirty="0"/>
              <a:t>Aggravation. (p. 699)</a:t>
            </a:r>
            <a:br>
              <a:rPr lang="en-US" dirty="0"/>
            </a:br>
            <a:r>
              <a:rPr lang="en-US" dirty="0"/>
              <a:t>Amelioration. (p. 704)</a:t>
            </a:r>
            <a:br>
              <a:rPr lang="en-US" dirty="0"/>
            </a:br>
            <a:r>
              <a:rPr lang="en-US" dirty="0"/>
              <a:t>Concomitants. (p. 705)</a:t>
            </a:r>
          </a:p>
          <a:p>
            <a:endParaRPr lang="en-US" dirty="0"/>
          </a:p>
        </p:txBody>
      </p:sp>
    </p:spTree>
    <p:extLst>
      <p:ext uri="{BB962C8B-B14F-4D97-AF65-F5344CB8AC3E}">
        <p14:creationId xmlns:p14="http://schemas.microsoft.com/office/powerpoint/2010/main" val="20132574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a:t>COUGH.</a:t>
            </a:r>
          </a:p>
          <a:p>
            <a:pPr marL="365760" lvl="1" indent="0">
              <a:buNone/>
            </a:pPr>
            <a:r>
              <a:rPr lang="en-US" dirty="0"/>
              <a:t>Cough. (p. 705)</a:t>
            </a:r>
            <a:br>
              <a:rPr lang="en-US" dirty="0"/>
            </a:br>
            <a:r>
              <a:rPr lang="en-US" dirty="0"/>
              <a:t>Time. (p. 708)</a:t>
            </a:r>
            <a:br>
              <a:rPr lang="en-US" dirty="0"/>
            </a:br>
            <a:r>
              <a:rPr lang="en-US" dirty="0"/>
              <a:t>Excited or aggravated by. (p. 709)</a:t>
            </a:r>
            <a:br>
              <a:rPr lang="en-US" dirty="0"/>
            </a:br>
            <a:r>
              <a:rPr lang="en-US" dirty="0"/>
              <a:t>Amelioration. (p. 719)</a:t>
            </a:r>
            <a:br>
              <a:rPr lang="en-US" dirty="0"/>
            </a:br>
            <a:r>
              <a:rPr lang="en-US" dirty="0"/>
              <a:t>Concomitants. (p. 720)</a:t>
            </a:r>
            <a:br>
              <a:rPr lang="en-US" dirty="0"/>
            </a:br>
            <a:r>
              <a:rPr lang="en-US" dirty="0"/>
              <a:t>Expectoration. (p. 727)</a:t>
            </a:r>
            <a:br>
              <a:rPr lang="en-US" dirty="0"/>
            </a:br>
            <a:r>
              <a:rPr lang="en-US" dirty="0"/>
              <a:t>Expectoration, taste of. (p. 731)</a:t>
            </a:r>
            <a:br>
              <a:rPr lang="en-US" dirty="0"/>
            </a:br>
            <a:r>
              <a:rPr lang="en-US" dirty="0"/>
              <a:t>Expectoration, odor of. (p. 733)</a:t>
            </a:r>
          </a:p>
          <a:p>
            <a:r>
              <a:rPr lang="en-US" b="1" dirty="0"/>
              <a:t>LARYNX AND TRACHEA.</a:t>
            </a:r>
          </a:p>
          <a:p>
            <a:pPr marL="365760" lvl="1" indent="0">
              <a:buNone/>
            </a:pPr>
            <a:r>
              <a:rPr lang="en-US" dirty="0"/>
              <a:t>Larynx and Trachea. (p. 734)</a:t>
            </a:r>
            <a:br>
              <a:rPr lang="en-US" dirty="0"/>
            </a:br>
            <a:r>
              <a:rPr lang="en-US" dirty="0"/>
              <a:t>Aggravation. (p. 738)</a:t>
            </a:r>
          </a:p>
          <a:p>
            <a:endParaRPr lang="en-US" dirty="0"/>
          </a:p>
        </p:txBody>
      </p:sp>
    </p:spTree>
    <p:extLst>
      <p:ext uri="{BB962C8B-B14F-4D97-AF65-F5344CB8AC3E}">
        <p14:creationId xmlns:p14="http://schemas.microsoft.com/office/powerpoint/2010/main" val="18639556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VOICE AND SPEECH.</a:t>
            </a:r>
          </a:p>
          <a:p>
            <a:pPr marL="365760" lvl="1" indent="0">
              <a:buNone/>
            </a:pPr>
            <a:r>
              <a:rPr lang="en-US" dirty="0"/>
              <a:t>Voice and Speech. (p. 738)</a:t>
            </a:r>
            <a:br>
              <a:rPr lang="en-US" dirty="0"/>
            </a:br>
            <a:r>
              <a:rPr lang="en-US" dirty="0"/>
              <a:t>Time. (p. 741)</a:t>
            </a:r>
            <a:br>
              <a:rPr lang="en-US" dirty="0"/>
            </a:br>
            <a:r>
              <a:rPr lang="en-US" dirty="0"/>
              <a:t>Conditions of voice. (p. 742)</a:t>
            </a:r>
          </a:p>
          <a:p>
            <a:r>
              <a:rPr lang="en-US" b="1" dirty="0"/>
              <a:t>NECK AND EXTERNAL THROAT.</a:t>
            </a:r>
          </a:p>
          <a:p>
            <a:pPr marL="365760" lvl="1" indent="0">
              <a:buNone/>
            </a:pPr>
            <a:r>
              <a:rPr lang="en-US" dirty="0"/>
              <a:t>Neck and External Throat. (p. 743)</a:t>
            </a:r>
            <a:br>
              <a:rPr lang="en-US" dirty="0"/>
            </a:br>
            <a:r>
              <a:rPr lang="en-US" dirty="0"/>
              <a:t>Nape. (p. 748)</a:t>
            </a:r>
            <a:br>
              <a:rPr lang="en-US" dirty="0"/>
            </a:br>
            <a:r>
              <a:rPr lang="en-US" dirty="0"/>
              <a:t>Time. (p. 751)</a:t>
            </a:r>
            <a:br>
              <a:rPr lang="en-US" dirty="0"/>
            </a:br>
            <a:r>
              <a:rPr lang="en-US" dirty="0"/>
              <a:t>Aggravation. (p. 751)</a:t>
            </a:r>
            <a:br>
              <a:rPr lang="en-US" dirty="0"/>
            </a:br>
            <a:r>
              <a:rPr lang="en-US" dirty="0"/>
              <a:t>Amelioration. (p. 753)</a:t>
            </a:r>
          </a:p>
          <a:p>
            <a:endParaRPr lang="en-US" dirty="0"/>
          </a:p>
        </p:txBody>
      </p:sp>
    </p:spTree>
    <p:extLst>
      <p:ext uri="{BB962C8B-B14F-4D97-AF65-F5344CB8AC3E}">
        <p14:creationId xmlns:p14="http://schemas.microsoft.com/office/powerpoint/2010/main" val="17008877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CHEST.</a:t>
            </a:r>
          </a:p>
          <a:p>
            <a:pPr marL="365760" lvl="1" indent="0">
              <a:buNone/>
            </a:pPr>
            <a:r>
              <a:rPr lang="en-US" dirty="0"/>
              <a:t>Inner Chest. (p. 753)</a:t>
            </a:r>
            <a:br>
              <a:rPr lang="en-US" dirty="0"/>
            </a:br>
            <a:r>
              <a:rPr lang="en-US" dirty="0"/>
              <a:t>External Chest. (p. 764)</a:t>
            </a:r>
            <a:br>
              <a:rPr lang="en-US" dirty="0"/>
            </a:br>
            <a:r>
              <a:rPr lang="en-US" dirty="0" err="1"/>
              <a:t>Axillæ</a:t>
            </a:r>
            <a:r>
              <a:rPr lang="en-US" dirty="0"/>
              <a:t>. (p. 767)</a:t>
            </a:r>
            <a:br>
              <a:rPr lang="en-US" dirty="0"/>
            </a:br>
            <a:r>
              <a:rPr lang="en-US" dirty="0" err="1"/>
              <a:t>Mammæ</a:t>
            </a:r>
            <a:r>
              <a:rPr lang="en-US" dirty="0"/>
              <a:t>. (p. 769)</a:t>
            </a:r>
            <a:br>
              <a:rPr lang="en-US" dirty="0"/>
            </a:br>
            <a:r>
              <a:rPr lang="en-US" dirty="0"/>
              <a:t>Nipples. (p. 771)</a:t>
            </a:r>
            <a:br>
              <a:rPr lang="en-US" dirty="0"/>
            </a:br>
            <a:r>
              <a:rPr lang="en-US" dirty="0"/>
              <a:t>Heart and region of. (p. 772)</a:t>
            </a:r>
            <a:br>
              <a:rPr lang="en-US" dirty="0"/>
            </a:br>
            <a:r>
              <a:rPr lang="en-US" dirty="0"/>
              <a:t>Time. (p. 777)</a:t>
            </a:r>
            <a:br>
              <a:rPr lang="en-US" dirty="0"/>
            </a:br>
            <a:r>
              <a:rPr lang="en-US" dirty="0"/>
              <a:t>Aggravation. (p. 778)</a:t>
            </a:r>
            <a:br>
              <a:rPr lang="en-US" dirty="0"/>
            </a:br>
            <a:r>
              <a:rPr lang="en-US" dirty="0"/>
              <a:t>Amelioration. (p. 783)</a:t>
            </a:r>
          </a:p>
          <a:p>
            <a:endParaRPr lang="en-US" dirty="0"/>
          </a:p>
        </p:txBody>
      </p:sp>
    </p:spTree>
    <p:extLst>
      <p:ext uri="{BB962C8B-B14F-4D97-AF65-F5344CB8AC3E}">
        <p14:creationId xmlns:p14="http://schemas.microsoft.com/office/powerpoint/2010/main" val="29417103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BACK.</a:t>
            </a:r>
          </a:p>
          <a:p>
            <a:pPr marL="365760" lvl="1" indent="0">
              <a:buNone/>
            </a:pPr>
            <a:r>
              <a:rPr lang="en-US" dirty="0"/>
              <a:t>Scapular region. (p. 784).</a:t>
            </a:r>
            <a:br>
              <a:rPr lang="en-US" dirty="0"/>
            </a:br>
            <a:r>
              <a:rPr lang="en-US" dirty="0"/>
              <a:t>Back proper-Dorsal region. (p. 788)</a:t>
            </a:r>
            <a:br>
              <a:rPr lang="en-US" dirty="0"/>
            </a:br>
            <a:r>
              <a:rPr lang="en-US" dirty="0"/>
              <a:t>Lumbar region-small of back in general. (p. 793)</a:t>
            </a:r>
            <a:br>
              <a:rPr lang="en-US" dirty="0"/>
            </a:br>
            <a:r>
              <a:rPr lang="en-US" dirty="0"/>
              <a:t>Sacrum and Coccyx. (p. 797)</a:t>
            </a:r>
            <a:br>
              <a:rPr lang="en-US" dirty="0"/>
            </a:br>
            <a:r>
              <a:rPr lang="en-US" dirty="0"/>
              <a:t>Spinal column and </a:t>
            </a:r>
            <a:r>
              <a:rPr lang="en-US" dirty="0" err="1"/>
              <a:t>Vertebræ</a:t>
            </a:r>
            <a:r>
              <a:rPr lang="en-US" dirty="0"/>
              <a:t>. (p. 799)</a:t>
            </a:r>
            <a:br>
              <a:rPr lang="en-US" dirty="0"/>
            </a:br>
            <a:r>
              <a:rPr lang="en-US" dirty="0"/>
              <a:t>Time. (p. 800)</a:t>
            </a:r>
            <a:br>
              <a:rPr lang="en-US" dirty="0"/>
            </a:br>
            <a:r>
              <a:rPr lang="en-US" dirty="0"/>
              <a:t>Aggravation. (p. 801)</a:t>
            </a:r>
            <a:br>
              <a:rPr lang="en-US" dirty="0"/>
            </a:br>
            <a:r>
              <a:rPr lang="en-US" dirty="0"/>
              <a:t>Amelioration. (p. 804)</a:t>
            </a:r>
          </a:p>
          <a:p>
            <a:endParaRPr lang="en-US" dirty="0"/>
          </a:p>
        </p:txBody>
      </p:sp>
    </p:spTree>
    <p:extLst>
      <p:ext uri="{BB962C8B-B14F-4D97-AF65-F5344CB8AC3E}">
        <p14:creationId xmlns:p14="http://schemas.microsoft.com/office/powerpoint/2010/main" val="15326425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UPPER EXTREMITIES.</a:t>
            </a:r>
          </a:p>
          <a:p>
            <a:pPr marL="365760" lvl="1" indent="0">
              <a:buNone/>
            </a:pPr>
            <a:r>
              <a:rPr lang="en-US" dirty="0"/>
              <a:t>Upper Extremities. (p. 805)</a:t>
            </a:r>
            <a:br>
              <a:rPr lang="en-US" dirty="0"/>
            </a:br>
            <a:r>
              <a:rPr lang="en-US" dirty="0"/>
              <a:t>Time. (p. 837)</a:t>
            </a:r>
            <a:br>
              <a:rPr lang="en-US" dirty="0"/>
            </a:br>
            <a:r>
              <a:rPr lang="en-US" dirty="0"/>
              <a:t>Aggravation. (p. 838)</a:t>
            </a:r>
            <a:br>
              <a:rPr lang="en-US" dirty="0"/>
            </a:br>
            <a:r>
              <a:rPr lang="en-US" dirty="0"/>
              <a:t>Amelioration. (p. 841)</a:t>
            </a:r>
          </a:p>
          <a:p>
            <a:r>
              <a:rPr lang="en-US" b="1" dirty="0"/>
              <a:t>LOWER EXTREMITIES.</a:t>
            </a:r>
          </a:p>
          <a:p>
            <a:pPr marL="365760" lvl="1" indent="0">
              <a:buNone/>
            </a:pPr>
            <a:r>
              <a:rPr lang="en-US" dirty="0"/>
              <a:t>Lower Extremities. (p. 842)</a:t>
            </a:r>
            <a:br>
              <a:rPr lang="en-US" dirty="0"/>
            </a:br>
            <a:r>
              <a:rPr lang="en-US" dirty="0"/>
              <a:t>Time. (p. 874)</a:t>
            </a:r>
            <a:br>
              <a:rPr lang="en-US" dirty="0"/>
            </a:br>
            <a:r>
              <a:rPr lang="en-US" dirty="0"/>
              <a:t>Aggravation. (p. 875)</a:t>
            </a:r>
            <a:br>
              <a:rPr lang="en-US" dirty="0"/>
            </a:br>
            <a:r>
              <a:rPr lang="en-US" dirty="0"/>
              <a:t>Amelioration. (p. 880)</a:t>
            </a:r>
          </a:p>
          <a:p>
            <a:endParaRPr lang="en-US" dirty="0"/>
          </a:p>
        </p:txBody>
      </p:sp>
    </p:spTree>
    <p:extLst>
      <p:ext uri="{BB962C8B-B14F-4D97-AF65-F5344CB8AC3E}">
        <p14:creationId xmlns:p14="http://schemas.microsoft.com/office/powerpoint/2010/main" val="36969171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SENSATIONS AND COMPLAINTS IN GENERAL.</a:t>
            </a:r>
          </a:p>
          <a:p>
            <a:pPr marL="365760" lvl="1" indent="0">
              <a:buNone/>
            </a:pPr>
            <a:r>
              <a:rPr lang="en-US" dirty="0"/>
              <a:t>Sensations and Complaints in general. (p. 881</a:t>
            </a:r>
            <a:r>
              <a:rPr lang="en-US" dirty="0" smtClean="0"/>
              <a:t>)</a:t>
            </a:r>
            <a:r>
              <a:rPr lang="en-US" dirty="0"/>
              <a:t/>
            </a:r>
            <a:br>
              <a:rPr lang="en-US" dirty="0"/>
            </a:br>
            <a:r>
              <a:rPr lang="en-US" dirty="0"/>
              <a:t>Glands. (p. 937)</a:t>
            </a:r>
            <a:br>
              <a:rPr lang="en-US" dirty="0"/>
            </a:br>
            <a:r>
              <a:rPr lang="en-US" dirty="0"/>
              <a:t>Bones. (p. 940)</a:t>
            </a:r>
          </a:p>
          <a:p>
            <a:r>
              <a:rPr lang="en-US" b="1" dirty="0"/>
              <a:t>SKIN AND EXTERIOR BODY.</a:t>
            </a:r>
          </a:p>
          <a:p>
            <a:pPr marL="365760" lvl="1" indent="0">
              <a:buNone/>
            </a:pPr>
            <a:r>
              <a:rPr lang="en-US" dirty="0"/>
              <a:t>Skin and Exterior body. (p. 944)</a:t>
            </a:r>
            <a:br>
              <a:rPr lang="en-US" dirty="0"/>
            </a:br>
            <a:r>
              <a:rPr lang="en-US" dirty="0"/>
              <a:t>Aggravation. (p. 980)</a:t>
            </a:r>
            <a:br>
              <a:rPr lang="en-US" dirty="0"/>
            </a:br>
            <a:r>
              <a:rPr lang="en-US" dirty="0"/>
              <a:t>Time. (p. 980)</a:t>
            </a:r>
          </a:p>
          <a:p>
            <a:endParaRPr lang="en-US" dirty="0"/>
          </a:p>
        </p:txBody>
      </p:sp>
    </p:spTree>
    <p:extLst>
      <p:ext uri="{BB962C8B-B14F-4D97-AF65-F5344CB8AC3E}">
        <p14:creationId xmlns:p14="http://schemas.microsoft.com/office/powerpoint/2010/main" val="28996296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a:t>SLEEP.</a:t>
            </a:r>
          </a:p>
          <a:p>
            <a:pPr marL="365760" lvl="1" indent="0">
              <a:buNone/>
            </a:pPr>
            <a:r>
              <a:rPr lang="en-US" dirty="0"/>
              <a:t>Sleep. (p. 980)</a:t>
            </a:r>
            <a:br>
              <a:rPr lang="en-US" dirty="0"/>
            </a:br>
            <a:r>
              <a:rPr lang="en-US" dirty="0"/>
              <a:t>Falling asleep. (p. 981)</a:t>
            </a:r>
            <a:br>
              <a:rPr lang="en-US" dirty="0"/>
            </a:br>
            <a:r>
              <a:rPr lang="en-US" dirty="0"/>
              <a:t>Sleepiness. (p. 984)</a:t>
            </a:r>
            <a:br>
              <a:rPr lang="en-US" dirty="0"/>
            </a:br>
            <a:r>
              <a:rPr lang="en-US" dirty="0"/>
              <a:t>Character of. (p. 986).</a:t>
            </a:r>
            <a:br>
              <a:rPr lang="en-US" dirty="0"/>
            </a:br>
            <a:r>
              <a:rPr lang="en-US" dirty="0"/>
              <a:t>During. (p. 988)</a:t>
            </a:r>
            <a:br>
              <a:rPr lang="en-US" dirty="0"/>
            </a:br>
            <a:r>
              <a:rPr lang="en-US" dirty="0"/>
              <a:t>Positions. (p. 991)</a:t>
            </a:r>
            <a:br>
              <a:rPr lang="en-US" dirty="0"/>
            </a:br>
            <a:r>
              <a:rPr lang="en-US" dirty="0"/>
              <a:t>Waking. (p. 991)</a:t>
            </a:r>
            <a:br>
              <a:rPr lang="en-US" dirty="0"/>
            </a:br>
            <a:r>
              <a:rPr lang="en-US" dirty="0"/>
              <a:t>Sleeplessness. (p. 994)</a:t>
            </a:r>
          </a:p>
          <a:p>
            <a:r>
              <a:rPr lang="en-US" b="1" dirty="0"/>
              <a:t>DREAMS.</a:t>
            </a:r>
            <a:endParaRPr lang="en-US" dirty="0"/>
          </a:p>
          <a:p>
            <a:pPr marL="365760" lvl="1" indent="0">
              <a:buNone/>
            </a:pPr>
            <a:r>
              <a:rPr lang="en-US" dirty="0"/>
              <a:t>Dreams. (p. 997)</a:t>
            </a:r>
            <a:br>
              <a:rPr lang="en-US" dirty="0"/>
            </a:br>
            <a:r>
              <a:rPr lang="en-US" dirty="0" smtClean="0"/>
              <a:t>Aggravation. </a:t>
            </a:r>
            <a:r>
              <a:rPr lang="en-US" dirty="0"/>
              <a:t>(p. 1002)</a:t>
            </a:r>
          </a:p>
          <a:p>
            <a:endParaRPr lang="en-US" dirty="0"/>
          </a:p>
        </p:txBody>
      </p:sp>
    </p:spTree>
    <p:extLst>
      <p:ext uri="{BB962C8B-B14F-4D97-AF65-F5344CB8AC3E}">
        <p14:creationId xmlns:p14="http://schemas.microsoft.com/office/powerpoint/2010/main" val="33562301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a:t>FEVER.</a:t>
            </a:r>
          </a:p>
          <a:p>
            <a:pPr marL="365760" lvl="1" indent="0">
              <a:buNone/>
            </a:pPr>
            <a:r>
              <a:rPr lang="en-US" dirty="0"/>
              <a:t>Pathological types. (p. 1002)</a:t>
            </a:r>
          </a:p>
          <a:p>
            <a:r>
              <a:rPr lang="en-US" b="1" dirty="0"/>
              <a:t>BLOOD.</a:t>
            </a:r>
          </a:p>
          <a:p>
            <a:pPr marL="365760" lvl="1" indent="0">
              <a:buNone/>
            </a:pPr>
            <a:r>
              <a:rPr lang="en-US" dirty="0"/>
              <a:t>Blood. (p. 1005)</a:t>
            </a:r>
          </a:p>
          <a:p>
            <a:r>
              <a:rPr lang="en-US" b="1" dirty="0"/>
              <a:t>CIRCULATION.</a:t>
            </a:r>
          </a:p>
          <a:p>
            <a:pPr marL="365760" lvl="1" indent="0">
              <a:buNone/>
            </a:pPr>
            <a:r>
              <a:rPr lang="en-US" dirty="0"/>
              <a:t>Circulation. (p. 1006)</a:t>
            </a:r>
            <a:br>
              <a:rPr lang="en-US" dirty="0"/>
            </a:br>
            <a:r>
              <a:rPr lang="en-US" dirty="0"/>
              <a:t>Congestions. (p. 1008)</a:t>
            </a:r>
            <a:br>
              <a:rPr lang="en-US" dirty="0"/>
            </a:br>
            <a:r>
              <a:rPr lang="en-US" dirty="0"/>
              <a:t>Palpitation. (p. 1010)</a:t>
            </a:r>
            <a:br>
              <a:rPr lang="en-US" dirty="0"/>
            </a:br>
            <a:r>
              <a:rPr lang="en-US" dirty="0"/>
              <a:t>Time. (p. 1012)</a:t>
            </a:r>
            <a:br>
              <a:rPr lang="en-US" dirty="0"/>
            </a:br>
            <a:r>
              <a:rPr lang="en-US" dirty="0"/>
              <a:t>Heart beat. (p. 1013)</a:t>
            </a:r>
            <a:br>
              <a:rPr lang="en-US" dirty="0"/>
            </a:br>
            <a:r>
              <a:rPr lang="en-US" dirty="0"/>
              <a:t>Pulse. (p. 1014)</a:t>
            </a:r>
            <a:br>
              <a:rPr lang="en-US" dirty="0"/>
            </a:br>
            <a:r>
              <a:rPr lang="en-US" dirty="0"/>
              <a:t>Time. (p. 1017)</a:t>
            </a:r>
            <a:br>
              <a:rPr lang="en-US" dirty="0"/>
            </a:br>
            <a:r>
              <a:rPr lang="en-US" dirty="0"/>
              <a:t>Aggravation. (p. 1017)</a:t>
            </a:r>
          </a:p>
          <a:p>
            <a:endParaRPr lang="en-US" dirty="0"/>
          </a:p>
        </p:txBody>
      </p:sp>
    </p:spTree>
    <p:extLst>
      <p:ext uri="{BB962C8B-B14F-4D97-AF65-F5344CB8AC3E}">
        <p14:creationId xmlns:p14="http://schemas.microsoft.com/office/powerpoint/2010/main" val="3275390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lgn="just">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Dr</a:t>
            </a:r>
            <a:r>
              <a:rPr lang="en-US" sz="2800" dirty="0">
                <a:latin typeface="Times New Roman" pitchFamily="18" charset="0"/>
                <a:cs typeface="Times New Roman" pitchFamily="18" charset="0"/>
              </a:rPr>
              <a:t>: Cyrus </a:t>
            </a:r>
            <a:r>
              <a:rPr lang="en-US" sz="2800" dirty="0" err="1">
                <a:latin typeface="Times New Roman" pitchFamily="18" charset="0"/>
                <a:cs typeface="Times New Roman" pitchFamily="18" charset="0"/>
              </a:rPr>
              <a:t>Maxvell</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Boger</a:t>
            </a:r>
            <a:r>
              <a:rPr lang="en-US" sz="2800" dirty="0">
                <a:latin typeface="Times New Roman" pitchFamily="18" charset="0"/>
                <a:cs typeface="Times New Roman" pitchFamily="18" charset="0"/>
              </a:rPr>
              <a:t> was born as the son </a:t>
            </a:r>
            <a:r>
              <a:rPr lang="en-US" sz="2800" dirty="0" smtClean="0">
                <a:latin typeface="Times New Roman" pitchFamily="18" charset="0"/>
                <a:cs typeface="Times New Roman" pitchFamily="18" charset="0"/>
              </a:rPr>
              <a:t>of </a:t>
            </a:r>
            <a:r>
              <a:rPr lang="en-US" sz="2800" dirty="0" err="1">
                <a:latin typeface="Times New Roman" pitchFamily="18" charset="0"/>
                <a:cs typeface="Times New Roman" pitchFamily="18" charset="0"/>
              </a:rPr>
              <a:t>Prof:Cyrus</a:t>
            </a:r>
            <a:r>
              <a:rPr lang="en-US" sz="2800" dirty="0">
                <a:latin typeface="Times New Roman" pitchFamily="18" charset="0"/>
                <a:cs typeface="Times New Roman" pitchFamily="18" charset="0"/>
              </a:rPr>
              <a:t> and Isabelle Maxwell </a:t>
            </a:r>
            <a:r>
              <a:rPr lang="en-US" sz="2800" dirty="0" err="1">
                <a:latin typeface="Times New Roman" pitchFamily="18" charset="0"/>
                <a:cs typeface="Times New Roman" pitchFamily="18" charset="0"/>
              </a:rPr>
              <a:t>Boger</a:t>
            </a:r>
            <a:r>
              <a:rPr lang="en-US" sz="2800" dirty="0">
                <a:latin typeface="Times New Roman" pitchFamily="18" charset="0"/>
                <a:cs typeface="Times New Roman" pitchFamily="18" charset="0"/>
              </a:rPr>
              <a:t> on </a:t>
            </a:r>
            <a:r>
              <a:rPr lang="en-US" sz="2800" dirty="0" smtClean="0">
                <a:latin typeface="Times New Roman" pitchFamily="18" charset="0"/>
                <a:cs typeface="Times New Roman" pitchFamily="18" charset="0"/>
              </a:rPr>
              <a:t>1861.</a:t>
            </a:r>
          </a:p>
          <a:p>
            <a:pPr marL="0" indent="0" algn="just">
              <a:buNone/>
            </a:pPr>
            <a:endParaRPr lang="en-US" sz="2800" dirty="0" smtClean="0">
              <a:latin typeface="Times New Roman" pitchFamily="18" charset="0"/>
              <a:cs typeface="Times New Roman" pitchFamily="18" charset="0"/>
            </a:endParaRPr>
          </a:p>
          <a:p>
            <a:pPr marL="0" indent="0" algn="just">
              <a:buNone/>
            </a:pPr>
            <a:r>
              <a:rPr lang="en-US" sz="2800" dirty="0" smtClean="0">
                <a:latin typeface="Times New Roman" pitchFamily="18" charset="0"/>
                <a:cs typeface="Times New Roman" pitchFamily="18" charset="0"/>
              </a:rPr>
              <a:t> 	He </a:t>
            </a:r>
            <a:r>
              <a:rPr lang="en-US" sz="2800" dirty="0">
                <a:latin typeface="Times New Roman" pitchFamily="18" charset="0"/>
                <a:cs typeface="Times New Roman" pitchFamily="18" charset="0"/>
              </a:rPr>
              <a:t>received his early education in the </a:t>
            </a:r>
            <a:r>
              <a:rPr lang="en-US" sz="2800" dirty="0" smtClean="0">
                <a:latin typeface="Times New Roman" pitchFamily="18" charset="0"/>
                <a:cs typeface="Times New Roman" pitchFamily="18" charset="0"/>
              </a:rPr>
              <a:t>public </a:t>
            </a:r>
            <a:endParaRPr lang="en-US" sz="2800" dirty="0">
              <a:latin typeface="Times New Roman" pitchFamily="18" charset="0"/>
              <a:cs typeface="Times New Roman" pitchFamily="18" charset="0"/>
            </a:endParaRPr>
          </a:p>
          <a:p>
            <a:pPr marL="0" indent="0" algn="just">
              <a:buNone/>
            </a:pP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school of Lebanon Pa and graduated </a:t>
            </a:r>
            <a:r>
              <a:rPr lang="en-US" sz="2800" dirty="0" smtClean="0">
                <a:latin typeface="Times New Roman" pitchFamily="18" charset="0"/>
                <a:cs typeface="Times New Roman" pitchFamily="18" charset="0"/>
              </a:rPr>
              <a:t>from the</a:t>
            </a:r>
            <a:endParaRPr lang="en-US" sz="2800" dirty="0">
              <a:latin typeface="Times New Roman" pitchFamily="18" charset="0"/>
              <a:cs typeface="Times New Roman" pitchFamily="18" charset="0"/>
            </a:endParaRPr>
          </a:p>
          <a:p>
            <a:pPr marL="0" indent="0" algn="just">
              <a:buNone/>
            </a:pPr>
            <a:r>
              <a:rPr lang="en-US" sz="2800" dirty="0" err="1" smtClean="0">
                <a:latin typeface="Times New Roman" pitchFamily="18" charset="0"/>
                <a:cs typeface="Times New Roman" pitchFamily="18" charset="0"/>
              </a:rPr>
              <a:t>Philadeiphia</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college of medicine. </a:t>
            </a: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9686064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FEVER, CHILL, ETC.</a:t>
            </a:r>
          </a:p>
          <a:p>
            <a:pPr marL="365760" lvl="1" indent="0">
              <a:buNone/>
            </a:pPr>
            <a:r>
              <a:rPr lang="en-US" dirty="0"/>
              <a:t>Chill. (p. 1020)</a:t>
            </a:r>
            <a:br>
              <a:rPr lang="en-US" dirty="0"/>
            </a:br>
            <a:r>
              <a:rPr lang="en-US" dirty="0"/>
              <a:t>Partial chill. (p. 1022)</a:t>
            </a:r>
            <a:br>
              <a:rPr lang="en-US" dirty="0"/>
            </a:br>
            <a:r>
              <a:rPr lang="en-US" dirty="0" smtClean="0"/>
              <a:t>Coldness. </a:t>
            </a:r>
            <a:r>
              <a:rPr lang="en-US" dirty="0"/>
              <a:t>(p. 1024)</a:t>
            </a:r>
            <a:br>
              <a:rPr lang="en-US" dirty="0"/>
            </a:br>
            <a:r>
              <a:rPr lang="en-US" dirty="0"/>
              <a:t>Partial coldness. (p. 1025)</a:t>
            </a:r>
            <a:br>
              <a:rPr lang="en-US" dirty="0"/>
            </a:br>
            <a:r>
              <a:rPr lang="en-US" dirty="0"/>
              <a:t>Sense of partial coldness. (p. 1027)</a:t>
            </a:r>
            <a:br>
              <a:rPr lang="en-US" dirty="0"/>
            </a:br>
            <a:r>
              <a:rPr lang="en-US" dirty="0"/>
              <a:t>Shivering. (p. 1030)</a:t>
            </a:r>
            <a:br>
              <a:rPr lang="en-US" dirty="0"/>
            </a:br>
            <a:r>
              <a:rPr lang="en-US" dirty="0"/>
              <a:t>Time. (p. 1031)</a:t>
            </a:r>
            <a:br>
              <a:rPr lang="en-US" dirty="0"/>
            </a:br>
            <a:r>
              <a:rPr lang="en-US" dirty="0"/>
              <a:t>Aggravation. (p. 1033)</a:t>
            </a:r>
            <a:br>
              <a:rPr lang="en-US" dirty="0"/>
            </a:br>
            <a:r>
              <a:rPr lang="en-US" dirty="0"/>
              <a:t>Amelioration. (p. 1036)</a:t>
            </a:r>
            <a:br>
              <a:rPr lang="en-US" dirty="0"/>
            </a:br>
            <a:r>
              <a:rPr lang="en-US" dirty="0"/>
              <a:t>Concomitants. (p. 1036)</a:t>
            </a:r>
          </a:p>
          <a:p>
            <a:endParaRPr lang="en-US" dirty="0"/>
          </a:p>
        </p:txBody>
      </p:sp>
    </p:spTree>
    <p:extLst>
      <p:ext uri="{BB962C8B-B14F-4D97-AF65-F5344CB8AC3E}">
        <p14:creationId xmlns:p14="http://schemas.microsoft.com/office/powerpoint/2010/main" val="16317943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HEAT AND FEVER IN GENERAL.</a:t>
            </a:r>
          </a:p>
          <a:p>
            <a:pPr marL="365760" lvl="1" indent="0">
              <a:buNone/>
            </a:pPr>
            <a:r>
              <a:rPr lang="en-US" dirty="0"/>
              <a:t>Heat and Fever in general. (p. 1047).</a:t>
            </a:r>
            <a:br>
              <a:rPr lang="en-US" dirty="0"/>
            </a:br>
            <a:r>
              <a:rPr lang="en-US" dirty="0"/>
              <a:t>Partial heat. (p. 1049)</a:t>
            </a:r>
            <a:br>
              <a:rPr lang="en-US" dirty="0"/>
            </a:br>
            <a:r>
              <a:rPr lang="en-US" dirty="0"/>
              <a:t>Time. (p. 1059)</a:t>
            </a:r>
            <a:br>
              <a:rPr lang="en-US" dirty="0"/>
            </a:br>
            <a:r>
              <a:rPr lang="en-US" dirty="0"/>
              <a:t>Aggravation. (p. 1060)</a:t>
            </a:r>
            <a:br>
              <a:rPr lang="en-US" dirty="0"/>
            </a:br>
            <a:r>
              <a:rPr lang="en-US" dirty="0"/>
              <a:t>Amelioration. (p. 1062)</a:t>
            </a:r>
            <a:br>
              <a:rPr lang="en-US" dirty="0"/>
            </a:br>
            <a:r>
              <a:rPr lang="en-US" dirty="0" smtClean="0"/>
              <a:t>Concomitants. </a:t>
            </a:r>
            <a:r>
              <a:rPr lang="en-US" dirty="0"/>
              <a:t>(p. 1063)</a:t>
            </a:r>
          </a:p>
          <a:p>
            <a:endParaRPr lang="en-US" dirty="0"/>
          </a:p>
        </p:txBody>
      </p:sp>
    </p:spTree>
    <p:extLst>
      <p:ext uri="{BB962C8B-B14F-4D97-AF65-F5344CB8AC3E}">
        <p14:creationId xmlns:p14="http://schemas.microsoft.com/office/powerpoint/2010/main" val="29159987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a:t>SWEAT.</a:t>
            </a:r>
          </a:p>
          <a:p>
            <a:pPr marL="365760" lvl="1" indent="0">
              <a:buNone/>
            </a:pPr>
            <a:r>
              <a:rPr lang="en-US" dirty="0"/>
              <a:t>Sweat. (p. 1076)</a:t>
            </a:r>
            <a:br>
              <a:rPr lang="en-US" dirty="0"/>
            </a:br>
            <a:r>
              <a:rPr lang="en-US" dirty="0"/>
              <a:t>Partial sweat. (p. 1079)</a:t>
            </a:r>
            <a:br>
              <a:rPr lang="en-US" dirty="0"/>
            </a:br>
            <a:r>
              <a:rPr lang="en-US" dirty="0"/>
              <a:t>Time. (p. 1083)</a:t>
            </a:r>
            <a:br>
              <a:rPr lang="en-US" dirty="0"/>
            </a:br>
            <a:r>
              <a:rPr lang="en-US" dirty="0"/>
              <a:t>Aggravation. (p. 1084)</a:t>
            </a:r>
            <a:br>
              <a:rPr lang="en-US" dirty="0"/>
            </a:br>
            <a:r>
              <a:rPr lang="en-US" dirty="0"/>
              <a:t>Amelioration. (p. 1087)</a:t>
            </a:r>
            <a:br>
              <a:rPr lang="en-US" dirty="0"/>
            </a:br>
            <a:r>
              <a:rPr lang="en-US" dirty="0"/>
              <a:t>Concomitants. (p. 1088)</a:t>
            </a:r>
          </a:p>
          <a:p>
            <a:r>
              <a:rPr lang="en-US" b="1" dirty="0"/>
              <a:t>COMPOUND FEVER.</a:t>
            </a:r>
          </a:p>
          <a:p>
            <a:pPr marL="365760" lvl="1" indent="0">
              <a:buNone/>
            </a:pPr>
            <a:r>
              <a:rPr lang="en-US" dirty="0"/>
              <a:t>Beginning with chill. (p. 1099)</a:t>
            </a:r>
            <a:br>
              <a:rPr lang="en-US" dirty="0"/>
            </a:br>
            <a:r>
              <a:rPr lang="en-US" dirty="0"/>
              <a:t>Beginning with shivering. (p. 1101)</a:t>
            </a:r>
            <a:br>
              <a:rPr lang="en-US" dirty="0"/>
            </a:br>
            <a:r>
              <a:rPr lang="en-US" dirty="0"/>
              <a:t>Beginning with heat. (p. 1101)</a:t>
            </a:r>
            <a:br>
              <a:rPr lang="en-US" dirty="0"/>
            </a:br>
            <a:r>
              <a:rPr lang="en-US" dirty="0"/>
              <a:t>Beginning with sweat. (p. 1102)</a:t>
            </a:r>
          </a:p>
          <a:p>
            <a:endParaRPr lang="en-US" dirty="0"/>
          </a:p>
        </p:txBody>
      </p:sp>
    </p:spTree>
    <p:extLst>
      <p:ext uri="{BB962C8B-B14F-4D97-AF65-F5344CB8AC3E}">
        <p14:creationId xmlns:p14="http://schemas.microsoft.com/office/powerpoint/2010/main" val="34310773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CONDITIONS IN GENERAL - TIME.</a:t>
            </a:r>
          </a:p>
          <a:p>
            <a:pPr marL="365760" lvl="1" indent="0">
              <a:buNone/>
            </a:pPr>
            <a:r>
              <a:rPr lang="en-US" dirty="0" smtClean="0"/>
              <a:t>Time. (p. 1103)</a:t>
            </a:r>
            <a:endParaRPr lang="en-US" dirty="0"/>
          </a:p>
          <a:p>
            <a:r>
              <a:rPr lang="en-US" b="1" dirty="0"/>
              <a:t>CONDITIONS OF AGGRAVATION AND AMELIORATION IN GENERAL.</a:t>
            </a:r>
          </a:p>
          <a:p>
            <a:pPr marL="365760" lvl="1" indent="0">
              <a:buNone/>
            </a:pPr>
            <a:r>
              <a:rPr lang="en-US" dirty="0"/>
              <a:t>Conditions of aggravation and amelioration in general. (p. 1105)</a:t>
            </a:r>
          </a:p>
          <a:p>
            <a:pPr marL="0" indent="0">
              <a:buNone/>
            </a:pPr>
            <a:endParaRPr lang="en-US" dirty="0"/>
          </a:p>
        </p:txBody>
      </p:sp>
    </p:spTree>
    <p:extLst>
      <p:ext uri="{BB962C8B-B14F-4D97-AF65-F5344CB8AC3E}">
        <p14:creationId xmlns:p14="http://schemas.microsoft.com/office/powerpoint/2010/main" val="98194908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3149704"/>
          </a:xfrm>
        </p:spPr>
        <p:txBody>
          <a:bodyPr>
            <a:normAutofit/>
          </a:bodyPr>
          <a:lstStyle/>
          <a:p>
            <a:endParaRPr lang="en-US" dirty="0" smtClean="0"/>
          </a:p>
          <a:p>
            <a:endParaRPr lang="en-US" dirty="0"/>
          </a:p>
          <a:p>
            <a:endParaRPr lang="en-US" dirty="0" smtClean="0"/>
          </a:p>
          <a:p>
            <a:endParaRPr lang="en-US" dirty="0"/>
          </a:p>
          <a:p>
            <a:pPr marL="0" indent="0">
              <a:buNone/>
            </a:pPr>
            <a:r>
              <a:rPr lang="en-US" sz="4000" dirty="0" smtClean="0"/>
              <a:t>                 BOGER’S CONCEPT</a:t>
            </a:r>
            <a:endParaRPr lang="en-US" sz="4000" dirty="0"/>
          </a:p>
        </p:txBody>
      </p:sp>
    </p:spTree>
    <p:extLst>
      <p:ext uri="{BB962C8B-B14F-4D97-AF65-F5344CB8AC3E}">
        <p14:creationId xmlns:p14="http://schemas.microsoft.com/office/powerpoint/2010/main" val="16627679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200" dirty="0" smtClean="0"/>
              <a:t>	True </a:t>
            </a:r>
            <a:r>
              <a:rPr lang="en-US" sz="3200" dirty="0"/>
              <a:t>to the Hahnemann's teaching </a:t>
            </a:r>
            <a:r>
              <a:rPr lang="en-US" sz="3200" dirty="0" err="1" smtClean="0"/>
              <a:t>Boenninghausen</a:t>
            </a:r>
            <a:r>
              <a:rPr lang="en-US" sz="3200" dirty="0" smtClean="0"/>
              <a:t> </a:t>
            </a:r>
            <a:r>
              <a:rPr lang="en-US" sz="3200" dirty="0"/>
              <a:t>recognized that every symptom </a:t>
            </a:r>
            <a:r>
              <a:rPr lang="en-US" sz="3200" dirty="0" smtClean="0"/>
              <a:t>or </a:t>
            </a:r>
            <a:r>
              <a:rPr lang="en-US" sz="3200" dirty="0"/>
              <a:t>part of the symptom belong to the case as a </a:t>
            </a:r>
            <a:r>
              <a:rPr lang="en-US" sz="3200" dirty="0" smtClean="0"/>
              <a:t>whole</a:t>
            </a:r>
            <a:r>
              <a:rPr lang="en-US" sz="3200" dirty="0"/>
              <a:t>, and consequently enables us to complete </a:t>
            </a:r>
            <a:r>
              <a:rPr lang="en-US" sz="3200" dirty="0" smtClean="0"/>
              <a:t>the </a:t>
            </a:r>
            <a:r>
              <a:rPr lang="en-US" sz="3200" dirty="0"/>
              <a:t>partial symptom. </a:t>
            </a:r>
          </a:p>
        </p:txBody>
      </p:sp>
    </p:spTree>
    <p:extLst>
      <p:ext uri="{BB962C8B-B14F-4D97-AF65-F5344CB8AC3E}">
        <p14:creationId xmlns:p14="http://schemas.microsoft.com/office/powerpoint/2010/main" val="9841460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3200" dirty="0"/>
              <a:t>It is the man who is sick </a:t>
            </a:r>
            <a:r>
              <a:rPr lang="en-US" sz="3200" dirty="0" smtClean="0"/>
              <a:t>and </a:t>
            </a:r>
            <a:r>
              <a:rPr lang="en-US" sz="3200" dirty="0"/>
              <a:t>that all the discomforts are part of his </a:t>
            </a:r>
            <a:r>
              <a:rPr lang="en-US" sz="3200" dirty="0" smtClean="0"/>
              <a:t>condition </a:t>
            </a:r>
            <a:r>
              <a:rPr lang="en-US" sz="3200" dirty="0"/>
              <a:t>and should therefore be considered in </a:t>
            </a:r>
            <a:r>
              <a:rPr lang="en-US" sz="3200" dirty="0" smtClean="0"/>
              <a:t>our </a:t>
            </a:r>
            <a:r>
              <a:rPr lang="en-US" sz="3200" dirty="0"/>
              <a:t>attempt to bring him to perfect cure. Guided </a:t>
            </a:r>
            <a:r>
              <a:rPr lang="en-US" sz="3200" dirty="0" smtClean="0"/>
              <a:t>by </a:t>
            </a:r>
            <a:r>
              <a:rPr lang="en-US" sz="3200" dirty="0"/>
              <a:t>the sound and scientific </a:t>
            </a:r>
            <a:r>
              <a:rPr lang="en-US" sz="3200" dirty="0" smtClean="0"/>
              <a:t>approach </a:t>
            </a:r>
            <a:r>
              <a:rPr lang="en-US" sz="3200" dirty="0" err="1" smtClean="0"/>
              <a:t>boennighausen</a:t>
            </a:r>
            <a:r>
              <a:rPr lang="en-US" sz="3200" dirty="0" smtClean="0"/>
              <a:t> </a:t>
            </a:r>
            <a:r>
              <a:rPr lang="en-US" sz="3200" dirty="0"/>
              <a:t>broke up the symptoms </a:t>
            </a:r>
            <a:r>
              <a:rPr lang="en-US" sz="3200" dirty="0" smtClean="0"/>
              <a:t>according </a:t>
            </a:r>
            <a:r>
              <a:rPr lang="en-US" sz="3200" dirty="0"/>
              <a:t>to L S M C.</a:t>
            </a:r>
          </a:p>
          <a:p>
            <a:endParaRPr lang="en-US" dirty="0"/>
          </a:p>
        </p:txBody>
      </p:sp>
    </p:spTree>
    <p:extLst>
      <p:ext uri="{BB962C8B-B14F-4D97-AF65-F5344CB8AC3E}">
        <p14:creationId xmlns:p14="http://schemas.microsoft.com/office/powerpoint/2010/main" val="16456858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dirty="0" err="1">
                <a:latin typeface="Times New Roman" pitchFamily="18" charset="0"/>
                <a:cs typeface="Times New Roman" pitchFamily="18" charset="0"/>
              </a:rPr>
              <a:t>Boger's</a:t>
            </a:r>
            <a:r>
              <a:rPr lang="en-US" sz="3600" dirty="0">
                <a:latin typeface="Times New Roman" pitchFamily="18" charset="0"/>
                <a:cs typeface="Times New Roman" pitchFamily="18" charset="0"/>
              </a:rPr>
              <a:t> concepts denotes that all symptom can </a:t>
            </a:r>
            <a:r>
              <a:rPr lang="en-US" sz="3600" dirty="0" smtClean="0">
                <a:latin typeface="Times New Roman" pitchFamily="18" charset="0"/>
                <a:cs typeface="Times New Roman" pitchFamily="18" charset="0"/>
              </a:rPr>
              <a:t>be split </a:t>
            </a:r>
            <a:r>
              <a:rPr lang="en-US" sz="3600" dirty="0">
                <a:latin typeface="Times New Roman" pitchFamily="18" charset="0"/>
                <a:cs typeface="Times New Roman" pitchFamily="18" charset="0"/>
              </a:rPr>
              <a:t>into its component and with the help </a:t>
            </a:r>
            <a:r>
              <a:rPr lang="en-US" sz="3600" dirty="0" smtClean="0">
                <a:latin typeface="Times New Roman" pitchFamily="18" charset="0"/>
                <a:cs typeface="Times New Roman" pitchFamily="18" charset="0"/>
              </a:rPr>
              <a:t>of </a:t>
            </a:r>
            <a:r>
              <a:rPr lang="en-US" sz="3600" dirty="0">
                <a:latin typeface="Times New Roman" pitchFamily="18" charset="0"/>
                <a:cs typeface="Times New Roman" pitchFamily="18" charset="0"/>
              </a:rPr>
              <a:t>the these </a:t>
            </a:r>
            <a:r>
              <a:rPr lang="en-US" sz="3600" dirty="0" err="1">
                <a:latin typeface="Times New Roman" pitchFamily="18" charset="0"/>
                <a:cs typeface="Times New Roman" pitchFamily="18" charset="0"/>
              </a:rPr>
              <a:t>splitted</a:t>
            </a:r>
            <a:r>
              <a:rPr lang="en-US" sz="3600" dirty="0">
                <a:latin typeface="Times New Roman" pitchFamily="18" charset="0"/>
                <a:cs typeface="Times New Roman" pitchFamily="18" charset="0"/>
              </a:rPr>
              <a:t> components of various </a:t>
            </a:r>
            <a:r>
              <a:rPr lang="en-US" sz="3600" dirty="0" smtClean="0">
                <a:latin typeface="Times New Roman" pitchFamily="18" charset="0"/>
                <a:cs typeface="Times New Roman" pitchFamily="18" charset="0"/>
              </a:rPr>
              <a:t>symptom </a:t>
            </a:r>
            <a:r>
              <a:rPr lang="en-US" sz="3600" dirty="0">
                <a:latin typeface="Times New Roman" pitchFamily="18" charset="0"/>
                <a:cs typeface="Times New Roman" pitchFamily="18" charset="0"/>
              </a:rPr>
              <a:t>a comprehensive picture can emerge if </a:t>
            </a:r>
            <a:r>
              <a:rPr lang="en-US" sz="3600" dirty="0" smtClean="0">
                <a:latin typeface="Times New Roman" pitchFamily="18" charset="0"/>
                <a:cs typeface="Times New Roman" pitchFamily="18" charset="0"/>
              </a:rPr>
              <a:t>arranged </a:t>
            </a:r>
            <a:r>
              <a:rPr lang="en-US" sz="3600" dirty="0">
                <a:latin typeface="Times New Roman" pitchFamily="18" charset="0"/>
                <a:cs typeface="Times New Roman" pitchFamily="18" charset="0"/>
              </a:rPr>
              <a:t>properly and perceived carefully</a:t>
            </a:r>
            <a:r>
              <a:rPr lang="en-US"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63921730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latin typeface="Times New Roman" pitchFamily="18" charset="0"/>
                <a:cs typeface="Times New Roman" pitchFamily="18" charset="0"/>
              </a:rPr>
              <a:t>He </a:t>
            </a:r>
            <a:r>
              <a:rPr lang="en-US" sz="3200" dirty="0" smtClean="0">
                <a:latin typeface="Times New Roman" pitchFamily="18" charset="0"/>
                <a:cs typeface="Times New Roman" pitchFamily="18" charset="0"/>
              </a:rPr>
              <a:t>favored </a:t>
            </a:r>
            <a:r>
              <a:rPr lang="en-US" sz="3200" dirty="0">
                <a:latin typeface="Times New Roman" pitchFamily="18" charset="0"/>
                <a:cs typeface="Times New Roman" pitchFamily="18" charset="0"/>
              </a:rPr>
              <a:t>the idea of understanding each symptoms completely by analysis in relation to its L,S,M,&amp;C and also in relation with the origin, duration and progress. He went one step ahead to explore the cause and effect phenomena in totality so that not only the details but also the central thread would be available</a:t>
            </a:r>
          </a:p>
          <a:p>
            <a:endParaRPr lang="en-US" dirty="0"/>
          </a:p>
        </p:txBody>
      </p:sp>
    </p:spTree>
    <p:extLst>
      <p:ext uri="{BB962C8B-B14F-4D97-AF65-F5344CB8AC3E}">
        <p14:creationId xmlns:p14="http://schemas.microsoft.com/office/powerpoint/2010/main" val="212274606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8585"/>
            <a:ext cx="8229600" cy="1811215"/>
          </a:xfrm>
        </p:spPr>
        <p:txBody>
          <a:bodyPr>
            <a:normAutofit/>
          </a:bodyPr>
          <a:lstStyle/>
          <a:p>
            <a:r>
              <a:rPr lang="en-US" dirty="0"/>
              <a:t> </a:t>
            </a:r>
            <a:r>
              <a:rPr lang="en-US" sz="3600" dirty="0" err="1"/>
              <a:t>Boger,s</a:t>
            </a:r>
            <a:r>
              <a:rPr lang="en-US" sz="3600" dirty="0"/>
              <a:t> concept of totality </a:t>
            </a:r>
            <a:r>
              <a:rPr lang="en-US" sz="3600" dirty="0" smtClean="0"/>
              <a:t>include </a:t>
            </a:r>
            <a:r>
              <a:rPr lang="en-US" sz="3600" dirty="0"/>
              <a:t>7 points</a:t>
            </a:r>
            <a:r>
              <a:rPr lang="en-US" dirty="0"/>
              <a:t>:</a:t>
            </a:r>
            <a:br>
              <a:rPr lang="en-US" dirty="0"/>
            </a:br>
            <a:endParaRPr lang="en-US" dirty="0"/>
          </a:p>
        </p:txBody>
      </p:sp>
      <p:sp>
        <p:nvSpPr>
          <p:cNvPr id="3" name="Content Placeholder 2"/>
          <p:cNvSpPr>
            <a:spLocks noGrp="1"/>
          </p:cNvSpPr>
          <p:nvPr>
            <p:ph idx="1"/>
          </p:nvPr>
        </p:nvSpPr>
        <p:spPr>
          <a:xfrm>
            <a:off x="457200" y="1828800"/>
            <a:ext cx="8229600" cy="4495800"/>
          </a:xfrm>
        </p:spPr>
        <p:txBody>
          <a:bodyPr/>
          <a:lstStyle/>
          <a:p>
            <a:r>
              <a:rPr lang="en-US" sz="3200" dirty="0"/>
              <a:t>Changes in personality and </a:t>
            </a:r>
            <a:r>
              <a:rPr lang="en-US" sz="3200" dirty="0" smtClean="0"/>
              <a:t>temperament</a:t>
            </a:r>
            <a:endParaRPr lang="en-US" sz="3200" dirty="0"/>
          </a:p>
          <a:p>
            <a:r>
              <a:rPr lang="en-US" sz="3200" dirty="0" smtClean="0"/>
              <a:t> </a:t>
            </a:r>
            <a:r>
              <a:rPr lang="en-US" sz="3200" dirty="0"/>
              <a:t>Peculiarities of disease</a:t>
            </a:r>
          </a:p>
          <a:p>
            <a:r>
              <a:rPr lang="en-US" sz="3200" dirty="0" smtClean="0"/>
              <a:t> </a:t>
            </a:r>
            <a:r>
              <a:rPr lang="en-US" sz="3200" dirty="0"/>
              <a:t>The seat of disease</a:t>
            </a:r>
          </a:p>
          <a:p>
            <a:r>
              <a:rPr lang="en-US" sz="3200" dirty="0"/>
              <a:t> </a:t>
            </a:r>
            <a:r>
              <a:rPr lang="en-US" sz="3200" dirty="0" smtClean="0"/>
              <a:t>Concomitants </a:t>
            </a:r>
            <a:endParaRPr lang="en-US" sz="3200" dirty="0"/>
          </a:p>
          <a:p>
            <a:r>
              <a:rPr lang="en-US" sz="3200" dirty="0" smtClean="0"/>
              <a:t> </a:t>
            </a:r>
            <a:r>
              <a:rPr lang="en-US" sz="3200" dirty="0"/>
              <a:t>The cause </a:t>
            </a:r>
          </a:p>
          <a:p>
            <a:r>
              <a:rPr lang="en-US" sz="3200" dirty="0" smtClean="0"/>
              <a:t>Modalities</a:t>
            </a:r>
            <a:endParaRPr lang="en-US" sz="3200" dirty="0"/>
          </a:p>
          <a:p>
            <a:r>
              <a:rPr lang="en-US" sz="3200" dirty="0" smtClean="0"/>
              <a:t>Time</a:t>
            </a:r>
            <a:endParaRPr lang="en-US" sz="3200" dirty="0"/>
          </a:p>
          <a:p>
            <a:endParaRPr lang="en-US" dirty="0"/>
          </a:p>
        </p:txBody>
      </p:sp>
    </p:spTree>
    <p:extLst>
      <p:ext uri="{BB962C8B-B14F-4D97-AF65-F5344CB8AC3E}">
        <p14:creationId xmlns:p14="http://schemas.microsoft.com/office/powerpoint/2010/main" val="640958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3200" dirty="0">
                <a:latin typeface="Times New Roman" pitchFamily="18" charset="0"/>
                <a:cs typeface="Times New Roman" pitchFamily="18" charset="0"/>
              </a:rPr>
              <a:t>	He later studied at </a:t>
            </a:r>
            <a:r>
              <a:rPr lang="en-US" sz="3200" dirty="0" smtClean="0">
                <a:latin typeface="Times New Roman" pitchFamily="18" charset="0"/>
                <a:cs typeface="Times New Roman" pitchFamily="18" charset="0"/>
              </a:rPr>
              <a:t>Homoeopathic college </a:t>
            </a:r>
            <a:r>
              <a:rPr lang="en-US" sz="3200" dirty="0">
                <a:latin typeface="Times New Roman" pitchFamily="18" charset="0"/>
                <a:cs typeface="Times New Roman" pitchFamily="18" charset="0"/>
              </a:rPr>
              <a:t>in </a:t>
            </a:r>
            <a:r>
              <a:rPr lang="en-US" sz="3200" dirty="0" smtClean="0">
                <a:latin typeface="Times New Roman" pitchFamily="18" charset="0"/>
                <a:cs typeface="Times New Roman" pitchFamily="18" charset="0"/>
              </a:rPr>
              <a:t>Philadelphia </a:t>
            </a:r>
            <a:r>
              <a:rPr lang="en-US" sz="3200" dirty="0">
                <a:latin typeface="Times New Roman" pitchFamily="18" charset="0"/>
                <a:cs typeface="Times New Roman" pitchFamily="18" charset="0"/>
              </a:rPr>
              <a:t>and qualified himself as </a:t>
            </a:r>
            <a:r>
              <a:rPr lang="en-US" sz="3200" dirty="0" smtClean="0">
                <a:latin typeface="Times New Roman" pitchFamily="18" charset="0"/>
                <a:cs typeface="Times New Roman" pitchFamily="18" charset="0"/>
              </a:rPr>
              <a:t>a </a:t>
            </a:r>
            <a:r>
              <a:rPr lang="en-US" sz="3200" dirty="0">
                <a:latin typeface="Times New Roman" pitchFamily="18" charset="0"/>
                <a:cs typeface="Times New Roman" pitchFamily="18" charset="0"/>
              </a:rPr>
              <a:t>homoeopath and practiced in West Virginia </a:t>
            </a:r>
            <a:r>
              <a:rPr lang="en-US" sz="3200" dirty="0" smtClean="0">
                <a:latin typeface="Times New Roman" pitchFamily="18" charset="0"/>
                <a:cs typeface="Times New Roman" pitchFamily="18" charset="0"/>
              </a:rPr>
              <a:t>in </a:t>
            </a:r>
            <a:r>
              <a:rPr lang="en-US" sz="3200" dirty="0">
                <a:latin typeface="Times New Roman" pitchFamily="18" charset="0"/>
                <a:cs typeface="Times New Roman" pitchFamily="18" charset="0"/>
              </a:rPr>
              <a:t>the first third of </a:t>
            </a:r>
            <a:r>
              <a:rPr lang="en-US" sz="3200" dirty="0" smtClean="0">
                <a:latin typeface="Times New Roman" pitchFamily="18" charset="0"/>
                <a:cs typeface="Times New Roman" pitchFamily="18" charset="0"/>
              </a:rPr>
              <a:t>the twentieth </a:t>
            </a:r>
            <a:r>
              <a:rPr lang="en-US" sz="3200" dirty="0">
                <a:latin typeface="Times New Roman" pitchFamily="18" charset="0"/>
                <a:cs typeface="Times New Roman" pitchFamily="18" charset="0"/>
              </a:rPr>
              <a:t>century.. </a:t>
            </a:r>
          </a:p>
          <a:p>
            <a:pPr marL="0" indent="0">
              <a:buNone/>
            </a:pPr>
            <a:r>
              <a:rPr lang="en-US" sz="3200" dirty="0" smtClean="0">
                <a:latin typeface="Times New Roman" pitchFamily="18" charset="0"/>
                <a:cs typeface="Times New Roman" pitchFamily="18" charset="0"/>
              </a:rPr>
              <a:t>	He </a:t>
            </a:r>
            <a:r>
              <a:rPr lang="en-US" sz="3200" dirty="0">
                <a:latin typeface="Times New Roman" pitchFamily="18" charset="0"/>
                <a:cs typeface="Times New Roman" pitchFamily="18" charset="0"/>
              </a:rPr>
              <a:t>was as American homoeopath of German </a:t>
            </a:r>
            <a:r>
              <a:rPr lang="en-US" sz="3200" dirty="0" smtClean="0">
                <a:latin typeface="Times New Roman" pitchFamily="18" charset="0"/>
                <a:cs typeface="Times New Roman" pitchFamily="18" charset="0"/>
              </a:rPr>
              <a:t>origin </a:t>
            </a:r>
            <a:r>
              <a:rPr lang="en-US" sz="3200" dirty="0">
                <a:latin typeface="Times New Roman" pitchFamily="18" charset="0"/>
                <a:cs typeface="Times New Roman" pitchFamily="18" charset="0"/>
              </a:rPr>
              <a:t>and was a contemporary of </a:t>
            </a:r>
            <a:r>
              <a:rPr lang="en-US" sz="3200" dirty="0" err="1" smtClean="0">
                <a:latin typeface="Times New Roman" pitchFamily="18" charset="0"/>
                <a:cs typeface="Times New Roman" pitchFamily="18" charset="0"/>
              </a:rPr>
              <a:t>Dr.Kent</a:t>
            </a:r>
            <a:r>
              <a:rPr lang="en-US" sz="3200" dirty="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179934993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BBCR IS BASED ON FOLLOWING FUNDAMENTAL CONCEPTS</a:t>
            </a:r>
            <a:endParaRPr lang="en-US" dirty="0"/>
          </a:p>
        </p:txBody>
      </p:sp>
      <p:sp>
        <p:nvSpPr>
          <p:cNvPr id="3" name="Content Placeholder 2"/>
          <p:cNvSpPr>
            <a:spLocks noGrp="1"/>
          </p:cNvSpPr>
          <p:nvPr>
            <p:ph idx="1"/>
          </p:nvPr>
        </p:nvSpPr>
        <p:spPr/>
        <p:txBody>
          <a:bodyPr>
            <a:normAutofit lnSpcReduction="10000"/>
          </a:bodyPr>
          <a:lstStyle/>
          <a:p>
            <a:r>
              <a:rPr lang="en-US" sz="2800" b="1" dirty="0" smtClean="0"/>
              <a:t>Doctrine </a:t>
            </a:r>
            <a:r>
              <a:rPr lang="en-US" sz="2800" b="1" dirty="0"/>
              <a:t>of complete symptom</a:t>
            </a:r>
          </a:p>
          <a:p>
            <a:pPr marL="0" indent="0">
              <a:buNone/>
            </a:pPr>
            <a:r>
              <a:rPr lang="en-US" sz="3200" dirty="0" err="1" smtClean="0"/>
              <a:t>Boger</a:t>
            </a:r>
            <a:r>
              <a:rPr lang="en-US" sz="3200" dirty="0" smtClean="0"/>
              <a:t> </a:t>
            </a:r>
            <a:r>
              <a:rPr lang="en-US" sz="3200" dirty="0"/>
              <a:t>got the idea of complete symptom from BH's </a:t>
            </a:r>
            <a:r>
              <a:rPr lang="en-US" sz="3200" dirty="0" smtClean="0"/>
              <a:t>method </a:t>
            </a:r>
            <a:r>
              <a:rPr lang="en-US" sz="3200" dirty="0"/>
              <a:t>of erecting totality but </a:t>
            </a:r>
            <a:r>
              <a:rPr lang="en-US" sz="3200" dirty="0" err="1"/>
              <a:t>Boger</a:t>
            </a:r>
            <a:r>
              <a:rPr lang="en-US" sz="3200" dirty="0"/>
              <a:t> improved the </a:t>
            </a:r>
            <a:r>
              <a:rPr lang="en-US" sz="3200" dirty="0" smtClean="0"/>
              <a:t>idea </a:t>
            </a:r>
            <a:r>
              <a:rPr lang="en-US" sz="3200" dirty="0"/>
              <a:t>by relating sensations and modalities to specific </a:t>
            </a:r>
            <a:r>
              <a:rPr lang="en-US" sz="3200" dirty="0" smtClean="0"/>
              <a:t>parts</a:t>
            </a:r>
            <a:r>
              <a:rPr lang="en-US" sz="3200" dirty="0"/>
              <a:t>. In </a:t>
            </a:r>
            <a:r>
              <a:rPr lang="en-US" sz="3200" dirty="0" err="1"/>
              <a:t>Bogers</a:t>
            </a:r>
            <a:r>
              <a:rPr lang="en-US" sz="3200" dirty="0"/>
              <a:t> Repertory complete symptoms are </a:t>
            </a:r>
            <a:r>
              <a:rPr lang="en-US" sz="3200" dirty="0" smtClean="0"/>
              <a:t>well </a:t>
            </a:r>
            <a:r>
              <a:rPr lang="en-US" sz="3200" dirty="0"/>
              <a:t>arranged and it is seldom necessary to do grand </a:t>
            </a:r>
            <a:r>
              <a:rPr lang="en-US" sz="3200" dirty="0" smtClean="0"/>
              <a:t>generalization </a:t>
            </a:r>
            <a:r>
              <a:rPr lang="en-US" sz="3200" dirty="0"/>
              <a:t>regarding sensations and modalities</a:t>
            </a:r>
            <a:r>
              <a:rPr lang="en-US" sz="3200" dirty="0" smtClean="0"/>
              <a:t>.</a:t>
            </a:r>
            <a:endParaRPr lang="en-US" sz="3200" dirty="0"/>
          </a:p>
        </p:txBody>
      </p:sp>
    </p:spTree>
    <p:extLst>
      <p:ext uri="{BB962C8B-B14F-4D97-AF65-F5344CB8AC3E}">
        <p14:creationId xmlns:p14="http://schemas.microsoft.com/office/powerpoint/2010/main" val="224455375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3200" dirty="0"/>
              <a:t> Concomitants are also given greater importance. </a:t>
            </a:r>
            <a:r>
              <a:rPr lang="en-US" sz="3200" dirty="0" smtClean="0"/>
              <a:t>They </a:t>
            </a:r>
            <a:r>
              <a:rPr lang="en-US" sz="3200" dirty="0"/>
              <a:t>typify the individual reactions and they </a:t>
            </a:r>
            <a:r>
              <a:rPr lang="en-US" sz="3200" dirty="0" smtClean="0"/>
              <a:t>corresponds </a:t>
            </a:r>
            <a:r>
              <a:rPr lang="en-US" sz="3200" dirty="0"/>
              <a:t>to the strange rare and peculiar </a:t>
            </a:r>
            <a:r>
              <a:rPr lang="en-US" sz="3200" dirty="0" smtClean="0"/>
              <a:t>symptoms </a:t>
            </a:r>
            <a:r>
              <a:rPr lang="en-US" sz="3200" dirty="0"/>
              <a:t>of Hahnemann. Common concomitants are </a:t>
            </a:r>
            <a:r>
              <a:rPr lang="en-US" sz="3200" dirty="0" smtClean="0"/>
              <a:t>unimportant </a:t>
            </a:r>
            <a:r>
              <a:rPr lang="en-US" sz="3200" dirty="0"/>
              <a:t>unless they are present in an </a:t>
            </a:r>
            <a:r>
              <a:rPr lang="en-US" sz="3200" dirty="0" smtClean="0"/>
              <a:t>extraordinary </a:t>
            </a:r>
            <a:r>
              <a:rPr lang="en-US" sz="3200" dirty="0"/>
              <a:t>degree</a:t>
            </a:r>
          </a:p>
          <a:p>
            <a:pPr marL="0" indent="0">
              <a:buNone/>
            </a:pPr>
            <a:endParaRPr lang="en-US" dirty="0"/>
          </a:p>
        </p:txBody>
      </p:sp>
    </p:spTree>
    <p:extLst>
      <p:ext uri="{BB962C8B-B14F-4D97-AF65-F5344CB8AC3E}">
        <p14:creationId xmlns:p14="http://schemas.microsoft.com/office/powerpoint/2010/main" val="234264055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b="1" dirty="0" smtClean="0">
                <a:solidFill>
                  <a:schemeClr val="tx2"/>
                </a:solidFill>
              </a:rPr>
              <a:t>Doctrine of pathological generals:</a:t>
            </a:r>
          </a:p>
          <a:p>
            <a:pPr marL="0" indent="0">
              <a:buNone/>
            </a:pPr>
            <a:r>
              <a:rPr lang="en-US" sz="3200" dirty="0"/>
              <a:t>Not satisfied merely with complete symptom he </a:t>
            </a:r>
            <a:r>
              <a:rPr lang="en-US" sz="3200" dirty="0" smtClean="0"/>
              <a:t>went further </a:t>
            </a:r>
            <a:r>
              <a:rPr lang="en-US" sz="3200" dirty="0"/>
              <a:t>to seek general changes in tissues </a:t>
            </a:r>
            <a:r>
              <a:rPr lang="en-US" sz="3200" dirty="0" smtClean="0"/>
              <a:t>and </a:t>
            </a:r>
            <a:r>
              <a:rPr lang="en-US" sz="3200" dirty="0"/>
              <a:t>parts of body. </a:t>
            </a:r>
            <a:endParaRPr lang="en-US" sz="3200" dirty="0" smtClean="0"/>
          </a:p>
          <a:p>
            <a:pPr marL="0" indent="0">
              <a:buNone/>
            </a:pPr>
            <a:r>
              <a:rPr lang="en-US" sz="3200" dirty="0" smtClean="0"/>
              <a:t>Pathological </a:t>
            </a:r>
            <a:r>
              <a:rPr lang="en-US" sz="3200" dirty="0"/>
              <a:t>changes tells us </a:t>
            </a:r>
            <a:r>
              <a:rPr lang="en-US" sz="3200" dirty="0" smtClean="0"/>
              <a:t>the </a:t>
            </a:r>
            <a:r>
              <a:rPr lang="en-US" sz="3200" dirty="0"/>
              <a:t>state of whole body and its changes in </a:t>
            </a:r>
            <a:r>
              <a:rPr lang="en-US" sz="3200" dirty="0" smtClean="0"/>
              <a:t>relation </a:t>
            </a:r>
            <a:r>
              <a:rPr lang="en-US" sz="3200" dirty="0"/>
              <a:t>to the constitution. </a:t>
            </a:r>
          </a:p>
        </p:txBody>
      </p:sp>
    </p:spTree>
    <p:extLst>
      <p:ext uri="{BB962C8B-B14F-4D97-AF65-F5344CB8AC3E}">
        <p14:creationId xmlns:p14="http://schemas.microsoft.com/office/powerpoint/2010/main" val="35910447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3200" dirty="0" smtClean="0"/>
              <a:t>Pathological </a:t>
            </a:r>
            <a:r>
              <a:rPr lang="en-US" sz="3200" dirty="0"/>
              <a:t>generals </a:t>
            </a:r>
            <a:r>
              <a:rPr lang="en-US" sz="3200" dirty="0" smtClean="0"/>
              <a:t>are expressions </a:t>
            </a:r>
            <a:r>
              <a:rPr lang="en-US" sz="3200" dirty="0"/>
              <a:t>of the person which can be known </a:t>
            </a:r>
          </a:p>
          <a:p>
            <a:pPr marL="0" indent="0">
              <a:buNone/>
            </a:pPr>
            <a:r>
              <a:rPr lang="en-US" sz="3200" dirty="0"/>
              <a:t>by the study of changes at the tissue level</a:t>
            </a:r>
            <a:r>
              <a:rPr lang="en-US" sz="3200" dirty="0" smtClean="0"/>
              <a:t>.</a:t>
            </a:r>
          </a:p>
          <a:p>
            <a:pPr marL="0" indent="0">
              <a:buNone/>
            </a:pPr>
            <a:r>
              <a:rPr lang="en-US" sz="3200" dirty="0" smtClean="0"/>
              <a:t>Sen</a:t>
            </a:r>
            <a:r>
              <a:rPr lang="en-US" sz="3200" dirty="0"/>
              <a:t>. </a:t>
            </a:r>
            <a:r>
              <a:rPr lang="en-US" sz="3200" dirty="0" smtClean="0"/>
              <a:t>&amp; Com.in </a:t>
            </a:r>
            <a:r>
              <a:rPr lang="en-US" sz="3200" dirty="0"/>
              <a:t>Gen chapter contain </a:t>
            </a:r>
            <a:r>
              <a:rPr lang="en-US" sz="3200" dirty="0" err="1" smtClean="0"/>
              <a:t>eg</a:t>
            </a:r>
            <a:r>
              <a:rPr lang="en-US" sz="3200" dirty="0" smtClean="0"/>
              <a:t>: </a:t>
            </a:r>
            <a:r>
              <a:rPr lang="en-US" sz="3200" dirty="0"/>
              <a:t>of pathological </a:t>
            </a:r>
          </a:p>
          <a:p>
            <a:pPr marL="0" indent="0">
              <a:buNone/>
            </a:pPr>
            <a:r>
              <a:rPr lang="en-US" sz="3200" dirty="0"/>
              <a:t>generals.</a:t>
            </a:r>
          </a:p>
          <a:p>
            <a:endParaRPr lang="en-US" dirty="0"/>
          </a:p>
        </p:txBody>
      </p:sp>
    </p:spTree>
    <p:extLst>
      <p:ext uri="{BB962C8B-B14F-4D97-AF65-F5344CB8AC3E}">
        <p14:creationId xmlns:p14="http://schemas.microsoft.com/office/powerpoint/2010/main" val="16010760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Doctrine of causation &amp; Time: </a:t>
            </a:r>
          </a:p>
          <a:p>
            <a:pPr marL="0" indent="0">
              <a:buNone/>
            </a:pPr>
            <a:r>
              <a:rPr lang="en-US" sz="3200" dirty="0" smtClean="0"/>
              <a:t>In </a:t>
            </a:r>
            <a:r>
              <a:rPr lang="en-US" sz="3200" dirty="0" err="1"/>
              <a:t>Boger's</a:t>
            </a:r>
            <a:r>
              <a:rPr lang="en-US" sz="3200" dirty="0"/>
              <a:t> hierarchy of evaluating symptoms He </a:t>
            </a:r>
            <a:r>
              <a:rPr lang="en-US" sz="3200" dirty="0" err="1" smtClean="0"/>
              <a:t>gaves</a:t>
            </a:r>
            <a:r>
              <a:rPr lang="en-US" sz="3200" dirty="0" smtClean="0"/>
              <a:t> </a:t>
            </a:r>
            <a:r>
              <a:rPr lang="en-US" sz="3200" dirty="0"/>
              <a:t>more importance to causation &amp; general </a:t>
            </a:r>
            <a:r>
              <a:rPr lang="en-US" sz="3200" dirty="0" smtClean="0"/>
              <a:t>modalities</a:t>
            </a:r>
            <a:r>
              <a:rPr lang="en-US" sz="3200" dirty="0"/>
              <a:t>. In his synoptic key he </a:t>
            </a:r>
            <a:r>
              <a:rPr lang="en-US" sz="3200" dirty="0" smtClean="0"/>
              <a:t>emphasizes that </a:t>
            </a:r>
            <a:r>
              <a:rPr lang="en-US" sz="3200" dirty="0"/>
              <a:t>while taking the case we should first try to </a:t>
            </a:r>
            <a:r>
              <a:rPr lang="en-US" sz="3200" dirty="0" smtClean="0"/>
              <a:t>elicit </a:t>
            </a:r>
            <a:r>
              <a:rPr lang="en-US" sz="3200" dirty="0"/>
              <a:t>the evident cause and course of </a:t>
            </a:r>
            <a:r>
              <a:rPr lang="en-US" sz="3200" dirty="0" smtClean="0"/>
              <a:t>sickness.</a:t>
            </a:r>
            <a:endParaRPr lang="en-US" sz="3200" dirty="0"/>
          </a:p>
        </p:txBody>
      </p:sp>
    </p:spTree>
    <p:extLst>
      <p:ext uri="{BB962C8B-B14F-4D97-AF65-F5344CB8AC3E}">
        <p14:creationId xmlns:p14="http://schemas.microsoft.com/office/powerpoint/2010/main" val="92463137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200" dirty="0" smtClean="0"/>
              <a:t>	Every </a:t>
            </a:r>
            <a:r>
              <a:rPr lang="en-US" sz="3200" dirty="0"/>
              <a:t>chapter in his Repertory is followed by sub </a:t>
            </a:r>
            <a:r>
              <a:rPr lang="en-US" sz="3200" dirty="0" smtClean="0"/>
              <a:t>chapters </a:t>
            </a:r>
            <a:r>
              <a:rPr lang="en-US" sz="3200" dirty="0"/>
              <a:t>on Time, Aggravation, Ameliorations </a:t>
            </a:r>
            <a:r>
              <a:rPr lang="en-US" sz="3200" dirty="0" smtClean="0"/>
              <a:t>and </a:t>
            </a:r>
            <a:r>
              <a:rPr lang="en-US" sz="3200" dirty="0"/>
              <a:t>concomitants. Every chapter in his Repertory </a:t>
            </a:r>
            <a:r>
              <a:rPr lang="en-US" sz="3200" dirty="0" smtClean="0"/>
              <a:t>is </a:t>
            </a:r>
            <a:r>
              <a:rPr lang="en-US" sz="3200" dirty="0"/>
              <a:t>followed by sub chapters on Time, </a:t>
            </a:r>
            <a:r>
              <a:rPr lang="en-US" sz="3200" dirty="0" smtClean="0"/>
              <a:t>Aggravation</a:t>
            </a:r>
            <a:r>
              <a:rPr lang="en-US" sz="3200" dirty="0"/>
              <a:t>, Ameliorations and concomitants</a:t>
            </a:r>
          </a:p>
        </p:txBody>
      </p:sp>
    </p:spTree>
    <p:extLst>
      <p:ext uri="{BB962C8B-B14F-4D97-AF65-F5344CB8AC3E}">
        <p14:creationId xmlns:p14="http://schemas.microsoft.com/office/powerpoint/2010/main" val="356370838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Clinical Rubrics:</a:t>
            </a:r>
          </a:p>
          <a:p>
            <a:pPr marL="0" indent="0">
              <a:buNone/>
            </a:pPr>
            <a:r>
              <a:rPr lang="en-US" sz="3200" dirty="0" smtClean="0"/>
              <a:t>	</a:t>
            </a:r>
            <a:r>
              <a:rPr lang="en-US" sz="3200" dirty="0" err="1" smtClean="0"/>
              <a:t>Boger</a:t>
            </a:r>
            <a:r>
              <a:rPr lang="en-US" sz="3200" dirty="0" smtClean="0"/>
              <a:t> appreciated </a:t>
            </a:r>
            <a:r>
              <a:rPr lang="en-US" sz="3200" dirty="0"/>
              <a:t>several new clinical </a:t>
            </a:r>
          </a:p>
          <a:p>
            <a:pPr marL="0" indent="0">
              <a:buNone/>
            </a:pPr>
            <a:r>
              <a:rPr lang="en-US" sz="3200" dirty="0"/>
              <a:t>conditions,. They help the physician in case </a:t>
            </a:r>
          </a:p>
          <a:p>
            <a:pPr marL="0" indent="0">
              <a:buNone/>
            </a:pPr>
            <a:r>
              <a:rPr lang="en-US" sz="3200" dirty="0"/>
              <a:t>of advanced pathology </a:t>
            </a:r>
            <a:r>
              <a:rPr lang="en-US" sz="3200" dirty="0" smtClean="0"/>
              <a:t>where </a:t>
            </a:r>
            <a:r>
              <a:rPr lang="en-US" sz="3200" dirty="0"/>
              <a:t>he left without a </a:t>
            </a:r>
          </a:p>
          <a:p>
            <a:pPr marL="0" indent="0">
              <a:buNone/>
            </a:pPr>
            <a:r>
              <a:rPr lang="en-US" sz="3200" dirty="0"/>
              <a:t>clear picture because of poor susceptibility.</a:t>
            </a:r>
          </a:p>
          <a:p>
            <a:pPr marL="0" indent="0">
              <a:buNone/>
            </a:pPr>
            <a:endParaRPr lang="en-US" dirty="0"/>
          </a:p>
        </p:txBody>
      </p:sp>
    </p:spTree>
    <p:extLst>
      <p:ext uri="{BB962C8B-B14F-4D97-AF65-F5344CB8AC3E}">
        <p14:creationId xmlns:p14="http://schemas.microsoft.com/office/powerpoint/2010/main" val="28693980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Remedies:</a:t>
            </a:r>
            <a:endParaRPr lang="en-US" dirty="0"/>
          </a:p>
        </p:txBody>
      </p:sp>
      <p:sp>
        <p:nvSpPr>
          <p:cNvPr id="3" name="Content Placeholder 2"/>
          <p:cNvSpPr>
            <a:spLocks noGrp="1"/>
          </p:cNvSpPr>
          <p:nvPr>
            <p:ph idx="1"/>
          </p:nvPr>
        </p:nvSpPr>
        <p:spPr/>
        <p:txBody>
          <a:bodyPr/>
          <a:lstStyle/>
          <a:p>
            <a:pPr marL="0" indent="0">
              <a:buNone/>
            </a:pPr>
            <a:r>
              <a:rPr lang="en-US" dirty="0"/>
              <a:t> </a:t>
            </a:r>
            <a:r>
              <a:rPr lang="en-US" dirty="0" err="1"/>
              <a:t>Boger</a:t>
            </a:r>
            <a:r>
              <a:rPr lang="en-US" dirty="0"/>
              <a:t> followed the same method used by BH. </a:t>
            </a:r>
          </a:p>
          <a:p>
            <a:r>
              <a:rPr lang="en-US" sz="2800" dirty="0"/>
              <a:t>Medicines are graded into 5 rank by the use </a:t>
            </a:r>
            <a:r>
              <a:rPr lang="en-US" sz="2800" dirty="0" smtClean="0"/>
              <a:t>of </a:t>
            </a:r>
            <a:r>
              <a:rPr lang="en-US" sz="2800" dirty="0"/>
              <a:t>different typography such as</a:t>
            </a:r>
          </a:p>
          <a:p>
            <a:r>
              <a:rPr lang="en-US" sz="2800" dirty="0" err="1" smtClean="0"/>
              <a:t>Ist</a:t>
            </a:r>
            <a:r>
              <a:rPr lang="en-US" sz="2800" dirty="0" smtClean="0"/>
              <a:t> </a:t>
            </a:r>
            <a:r>
              <a:rPr lang="en-US" sz="2800" dirty="0"/>
              <a:t>Grade CAPITALS 5Marks</a:t>
            </a:r>
          </a:p>
          <a:p>
            <a:r>
              <a:rPr lang="en-US" sz="2800" dirty="0" smtClean="0"/>
              <a:t>2nd </a:t>
            </a:r>
            <a:r>
              <a:rPr lang="en-US" sz="2800" dirty="0"/>
              <a:t>Grade bold 4Marks</a:t>
            </a:r>
          </a:p>
          <a:p>
            <a:r>
              <a:rPr lang="en-US" sz="2800" dirty="0" smtClean="0"/>
              <a:t>3rd </a:t>
            </a:r>
            <a:r>
              <a:rPr lang="en-US" sz="2800" dirty="0"/>
              <a:t>Grade italics 3Marks</a:t>
            </a:r>
          </a:p>
          <a:p>
            <a:r>
              <a:rPr lang="en-US" sz="2800" dirty="0" smtClean="0"/>
              <a:t>4th </a:t>
            </a:r>
            <a:r>
              <a:rPr lang="en-US" sz="2800" dirty="0"/>
              <a:t>Grade Roman 2Marks</a:t>
            </a:r>
          </a:p>
          <a:p>
            <a:r>
              <a:rPr lang="en-US" sz="2800" dirty="0" smtClean="0"/>
              <a:t>5th </a:t>
            </a:r>
            <a:r>
              <a:rPr lang="en-US" sz="2800" dirty="0"/>
              <a:t>Grade (Roman) I Marks</a:t>
            </a:r>
          </a:p>
          <a:p>
            <a:endParaRPr lang="en-US" dirty="0"/>
          </a:p>
        </p:txBody>
      </p:sp>
    </p:spTree>
    <p:extLst>
      <p:ext uri="{BB962C8B-B14F-4D97-AF65-F5344CB8AC3E}">
        <p14:creationId xmlns:p14="http://schemas.microsoft.com/office/powerpoint/2010/main" val="292541471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lstStyle/>
          <a:p>
            <a:pPr marL="0" indent="0">
              <a:buNone/>
            </a:pPr>
            <a:r>
              <a:rPr lang="en-US" sz="2800" b="1" dirty="0" smtClean="0"/>
              <a:t>Fever Totality:</a:t>
            </a:r>
          </a:p>
          <a:p>
            <a:pPr marL="0" indent="0">
              <a:buNone/>
            </a:pPr>
            <a:r>
              <a:rPr lang="en-US" sz="3200" dirty="0" smtClean="0"/>
              <a:t>Is </a:t>
            </a:r>
            <a:r>
              <a:rPr lang="en-US" sz="3200" dirty="0"/>
              <a:t>a unique contribution of </a:t>
            </a:r>
            <a:r>
              <a:rPr lang="en-US" sz="3200" dirty="0" err="1"/>
              <a:t>Boger</a:t>
            </a:r>
            <a:r>
              <a:rPr lang="en-US" sz="3200" dirty="0"/>
              <a:t>. This </a:t>
            </a:r>
            <a:r>
              <a:rPr lang="en-US" sz="3200" dirty="0" smtClean="0"/>
              <a:t>section </a:t>
            </a:r>
            <a:r>
              <a:rPr lang="en-US" sz="3200" dirty="0"/>
              <a:t>can be considered as a self contained </a:t>
            </a:r>
            <a:r>
              <a:rPr lang="en-US" sz="3200" dirty="0" smtClean="0"/>
              <a:t>repertory </a:t>
            </a:r>
            <a:r>
              <a:rPr lang="en-US" sz="3200" dirty="0"/>
              <a:t>within the large </a:t>
            </a:r>
            <a:r>
              <a:rPr lang="en-US" sz="3200" dirty="0" smtClean="0"/>
              <a:t>Repertory.</a:t>
            </a:r>
          </a:p>
          <a:p>
            <a:pPr marL="0" indent="0">
              <a:buNone/>
            </a:pPr>
            <a:r>
              <a:rPr lang="en-US" sz="3200" dirty="0" smtClean="0"/>
              <a:t>Each stage </a:t>
            </a:r>
            <a:r>
              <a:rPr lang="en-US" sz="3200" dirty="0"/>
              <a:t>of fever is completed by </a:t>
            </a:r>
            <a:endParaRPr lang="en-US" sz="3200" dirty="0" smtClean="0"/>
          </a:p>
          <a:p>
            <a:pPr marL="0" indent="0">
              <a:buNone/>
            </a:pPr>
            <a:r>
              <a:rPr lang="en-US" sz="3200" dirty="0" smtClean="0"/>
              <a:t>Time </a:t>
            </a:r>
            <a:r>
              <a:rPr lang="en-US" sz="3200" dirty="0"/>
              <a:t>, </a:t>
            </a:r>
          </a:p>
          <a:p>
            <a:pPr marL="0" indent="0">
              <a:buNone/>
            </a:pPr>
            <a:r>
              <a:rPr lang="en-US" sz="3200" dirty="0"/>
              <a:t>Aggravation, </a:t>
            </a:r>
            <a:endParaRPr lang="en-US" sz="3200" dirty="0" smtClean="0"/>
          </a:p>
          <a:p>
            <a:pPr marL="0" indent="0">
              <a:buNone/>
            </a:pPr>
            <a:r>
              <a:rPr lang="en-US" sz="3200" dirty="0" smtClean="0"/>
              <a:t>Amelioration </a:t>
            </a:r>
            <a:r>
              <a:rPr lang="en-US" sz="3200" dirty="0"/>
              <a:t>&amp; </a:t>
            </a:r>
            <a:endParaRPr lang="en-US" sz="3200" dirty="0" smtClean="0"/>
          </a:p>
          <a:p>
            <a:pPr marL="0" indent="0">
              <a:buNone/>
            </a:pPr>
            <a:r>
              <a:rPr lang="en-US" sz="3200" dirty="0" smtClean="0"/>
              <a:t>concomitant</a:t>
            </a:r>
            <a:r>
              <a:rPr lang="en-US" sz="3200" dirty="0"/>
              <a:t>.</a:t>
            </a:r>
          </a:p>
        </p:txBody>
      </p:sp>
    </p:spTree>
    <p:extLst>
      <p:ext uri="{BB962C8B-B14F-4D97-AF65-F5344CB8AC3E}">
        <p14:creationId xmlns:p14="http://schemas.microsoft.com/office/powerpoint/2010/main" val="61428030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Concordance:</a:t>
            </a:r>
          </a:p>
          <a:p>
            <a:pPr marL="0" indent="0">
              <a:buNone/>
            </a:pPr>
            <a:endParaRPr lang="en-US" dirty="0"/>
          </a:p>
          <a:p>
            <a:r>
              <a:rPr lang="en-US" sz="3200" dirty="0" smtClean="0"/>
              <a:t> </a:t>
            </a:r>
            <a:r>
              <a:rPr lang="en-US" sz="3200" dirty="0"/>
              <a:t>Deals with relationship of 125 remedies. </a:t>
            </a:r>
            <a:endParaRPr lang="en-US" sz="3200" dirty="0" smtClean="0"/>
          </a:p>
          <a:p>
            <a:endParaRPr lang="en-US" sz="3200" dirty="0"/>
          </a:p>
          <a:p>
            <a:r>
              <a:rPr lang="en-US" sz="3200" dirty="0" smtClean="0"/>
              <a:t>It can </a:t>
            </a:r>
            <a:r>
              <a:rPr lang="en-US" sz="3200" dirty="0"/>
              <a:t>be used for studying the relationship of </a:t>
            </a:r>
            <a:r>
              <a:rPr lang="en-US" sz="3200" dirty="0" smtClean="0"/>
              <a:t>remedies </a:t>
            </a:r>
            <a:r>
              <a:rPr lang="en-US" sz="3200" dirty="0"/>
              <a:t>at various levels as mind, parts, </a:t>
            </a:r>
            <a:r>
              <a:rPr lang="en-US" sz="3200" dirty="0" smtClean="0"/>
              <a:t>sensation </a:t>
            </a:r>
            <a:r>
              <a:rPr lang="en-US" sz="3200" dirty="0"/>
              <a:t>and modalities.</a:t>
            </a:r>
          </a:p>
        </p:txBody>
      </p:sp>
    </p:spTree>
    <p:extLst>
      <p:ext uri="{BB962C8B-B14F-4D97-AF65-F5344CB8AC3E}">
        <p14:creationId xmlns:p14="http://schemas.microsoft.com/office/powerpoint/2010/main" val="1267877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95600"/>
            <a:ext cx="8229600" cy="3429000"/>
          </a:xfrm>
        </p:spPr>
        <p:txBody>
          <a:bodyPr/>
          <a:lstStyle/>
          <a:p>
            <a:pPr marL="0" indent="0">
              <a:buNone/>
            </a:pPr>
            <a:r>
              <a:rPr lang="en-US" dirty="0" smtClean="0"/>
              <a:t>                     </a:t>
            </a:r>
            <a:r>
              <a:rPr lang="en-US" sz="3600" dirty="0" smtClean="0"/>
              <a:t>SOURCE BOOKS OF BBCR</a:t>
            </a:r>
            <a:endParaRPr lang="en-US" dirty="0"/>
          </a:p>
        </p:txBody>
      </p:sp>
    </p:spTree>
    <p:extLst>
      <p:ext uri="{BB962C8B-B14F-4D97-AF65-F5344CB8AC3E}">
        <p14:creationId xmlns:p14="http://schemas.microsoft.com/office/powerpoint/2010/main" val="357959620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pPr marL="0" indent="0">
              <a:buNone/>
            </a:pPr>
            <a:r>
              <a:rPr lang="en-US" dirty="0" smtClean="0"/>
              <a:t>        </a:t>
            </a:r>
            <a:r>
              <a:rPr lang="en-US" sz="3200" b="1" dirty="0" smtClean="0"/>
              <a:t>METHODS OF REPERTORISATION</a:t>
            </a:r>
            <a:endParaRPr lang="en-US" b="1" dirty="0" smtClean="0"/>
          </a:p>
        </p:txBody>
      </p:sp>
    </p:spTree>
    <p:extLst>
      <p:ext uri="{BB962C8B-B14F-4D97-AF65-F5344CB8AC3E}">
        <p14:creationId xmlns:p14="http://schemas.microsoft.com/office/powerpoint/2010/main" val="20173059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err="1"/>
              <a:t>Boger</a:t>
            </a:r>
            <a:r>
              <a:rPr lang="en-US" sz="3200" dirty="0"/>
              <a:t> has given greater importance to </a:t>
            </a:r>
            <a:r>
              <a:rPr lang="en-US" sz="3200" dirty="0" smtClean="0"/>
              <a:t>causation</a:t>
            </a:r>
            <a:r>
              <a:rPr lang="en-US" sz="3200" dirty="0"/>
              <a:t>, time dimension, modalities and </a:t>
            </a:r>
            <a:r>
              <a:rPr lang="en-US" sz="3200" dirty="0" smtClean="0"/>
              <a:t>finally generals.</a:t>
            </a:r>
          </a:p>
          <a:p>
            <a:r>
              <a:rPr lang="en-US" sz="3200" dirty="0"/>
              <a:t>The repertory can be used in different </a:t>
            </a:r>
            <a:r>
              <a:rPr lang="en-US" sz="3200" dirty="0" smtClean="0"/>
              <a:t>method and </a:t>
            </a:r>
            <a:r>
              <a:rPr lang="en-US" sz="3200" dirty="0"/>
              <a:t>the case which decides the </a:t>
            </a:r>
            <a:r>
              <a:rPr lang="en-US" sz="3200" dirty="0" smtClean="0"/>
              <a:t>method </a:t>
            </a:r>
            <a:r>
              <a:rPr lang="en-US" sz="3200" dirty="0"/>
              <a:t>to be applied to </a:t>
            </a:r>
            <a:r>
              <a:rPr lang="en-US" sz="3200" dirty="0" smtClean="0"/>
              <a:t>select </a:t>
            </a:r>
            <a:r>
              <a:rPr lang="en-US" sz="3200" dirty="0"/>
              <a:t>a </a:t>
            </a:r>
            <a:r>
              <a:rPr lang="en-US" sz="3200" dirty="0" err="1"/>
              <a:t>similimum</a:t>
            </a:r>
            <a:r>
              <a:rPr lang="en-US" sz="3200" dirty="0"/>
              <a:t>, </a:t>
            </a:r>
            <a:r>
              <a:rPr lang="en-US" sz="3200" dirty="0" smtClean="0"/>
              <a:t>not </a:t>
            </a:r>
            <a:r>
              <a:rPr lang="en-US" sz="3200" dirty="0"/>
              <a:t>the physician. </a:t>
            </a:r>
          </a:p>
        </p:txBody>
      </p:sp>
    </p:spTree>
    <p:extLst>
      <p:ext uri="{BB962C8B-B14F-4D97-AF65-F5344CB8AC3E}">
        <p14:creationId xmlns:p14="http://schemas.microsoft.com/office/powerpoint/2010/main" val="15011724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32500" lnSpcReduction="20000"/>
          </a:bodyPr>
          <a:lstStyle/>
          <a:p>
            <a:endParaRPr lang="en-US" dirty="0" smtClean="0"/>
          </a:p>
          <a:p>
            <a:endParaRPr lang="en-US" dirty="0"/>
          </a:p>
          <a:p>
            <a:endParaRPr lang="en-US" dirty="0" smtClean="0"/>
          </a:p>
          <a:p>
            <a:endParaRPr lang="en-US" sz="4400" b="1" dirty="0">
              <a:latin typeface="Times New Roman" pitchFamily="18" charset="0"/>
              <a:cs typeface="Times New Roman" pitchFamily="18" charset="0"/>
            </a:endParaRPr>
          </a:p>
          <a:p>
            <a:pPr marL="0" indent="0">
              <a:buNone/>
            </a:pPr>
            <a:r>
              <a:rPr lang="en-US" sz="7000" b="1" dirty="0" smtClean="0">
                <a:latin typeface="Times New Roman" pitchFamily="18" charset="0"/>
                <a:cs typeface="Times New Roman" pitchFamily="18" charset="0"/>
              </a:rPr>
              <a:t>1.Using </a:t>
            </a:r>
            <a:r>
              <a:rPr lang="en-US" sz="7000" b="1" dirty="0">
                <a:latin typeface="Times New Roman" pitchFamily="18" charset="0"/>
                <a:cs typeface="Times New Roman" pitchFamily="18" charset="0"/>
              </a:rPr>
              <a:t>causative modalities 1st </a:t>
            </a:r>
            <a:endParaRPr lang="en-US" sz="7000" b="1" dirty="0" smtClean="0">
              <a:latin typeface="Times New Roman" pitchFamily="18" charset="0"/>
              <a:cs typeface="Times New Roman" pitchFamily="18" charset="0"/>
            </a:endParaRPr>
          </a:p>
          <a:p>
            <a:pPr marL="0" indent="0">
              <a:buNone/>
            </a:pPr>
            <a:r>
              <a:rPr lang="en-US" sz="7000" b="1" dirty="0">
                <a:latin typeface="Times New Roman" pitchFamily="18" charset="0"/>
                <a:cs typeface="Times New Roman" pitchFamily="18" charset="0"/>
              </a:rPr>
              <a:t>2.Using modalities 1st </a:t>
            </a:r>
            <a:endParaRPr lang="en-US" sz="7000" b="1" dirty="0" smtClean="0">
              <a:latin typeface="Times New Roman" pitchFamily="18" charset="0"/>
              <a:cs typeface="Times New Roman" pitchFamily="18" charset="0"/>
            </a:endParaRPr>
          </a:p>
          <a:p>
            <a:pPr marL="0" indent="0">
              <a:buNone/>
            </a:pPr>
            <a:r>
              <a:rPr lang="en-US" sz="7000" b="1" dirty="0">
                <a:latin typeface="Times New Roman" pitchFamily="18" charset="0"/>
                <a:cs typeface="Times New Roman" pitchFamily="18" charset="0"/>
              </a:rPr>
              <a:t>3.Using concomitants </a:t>
            </a:r>
            <a:r>
              <a:rPr lang="en-US" sz="7000" b="1" dirty="0" smtClean="0">
                <a:latin typeface="Times New Roman" pitchFamily="18" charset="0"/>
                <a:cs typeface="Times New Roman" pitchFamily="18" charset="0"/>
              </a:rPr>
              <a:t>1</a:t>
            </a:r>
            <a:r>
              <a:rPr lang="en-US" sz="7000" b="1" baseline="30000" dirty="0" smtClean="0">
                <a:latin typeface="Times New Roman" pitchFamily="18" charset="0"/>
                <a:cs typeface="Times New Roman" pitchFamily="18" charset="0"/>
              </a:rPr>
              <a:t>st</a:t>
            </a:r>
            <a:endParaRPr lang="en-US" sz="7000" b="1" dirty="0" smtClean="0">
              <a:latin typeface="Times New Roman" pitchFamily="18" charset="0"/>
              <a:cs typeface="Times New Roman" pitchFamily="18" charset="0"/>
            </a:endParaRPr>
          </a:p>
          <a:p>
            <a:pPr marL="0" indent="0">
              <a:buNone/>
            </a:pPr>
            <a:r>
              <a:rPr lang="en-US" sz="7000" b="1" dirty="0">
                <a:latin typeface="Times New Roman" pitchFamily="18" charset="0"/>
                <a:cs typeface="Times New Roman" pitchFamily="18" charset="0"/>
              </a:rPr>
              <a:t>4. Using pathological generals 1st </a:t>
            </a:r>
            <a:endParaRPr lang="en-US" sz="7000" b="1" dirty="0" smtClean="0">
              <a:latin typeface="Times New Roman" pitchFamily="18" charset="0"/>
              <a:cs typeface="Times New Roman" pitchFamily="18" charset="0"/>
            </a:endParaRPr>
          </a:p>
          <a:p>
            <a:pPr marL="0" indent="0">
              <a:buNone/>
            </a:pPr>
            <a:r>
              <a:rPr lang="en-US" sz="7000" b="1" dirty="0">
                <a:latin typeface="Times New Roman" pitchFamily="18" charset="0"/>
                <a:cs typeface="Times New Roman" pitchFamily="18" charset="0"/>
              </a:rPr>
              <a:t>5. Using diagnostic rubrics </a:t>
            </a:r>
            <a:r>
              <a:rPr lang="en-US" sz="7000" b="1" dirty="0" smtClean="0">
                <a:latin typeface="Times New Roman" pitchFamily="18" charset="0"/>
                <a:cs typeface="Times New Roman" pitchFamily="18" charset="0"/>
              </a:rPr>
              <a:t>1</a:t>
            </a:r>
            <a:r>
              <a:rPr lang="en-US" sz="7000" b="1" baseline="30000" dirty="0" smtClean="0">
                <a:latin typeface="Times New Roman" pitchFamily="18" charset="0"/>
                <a:cs typeface="Times New Roman" pitchFamily="18" charset="0"/>
              </a:rPr>
              <a:t>st</a:t>
            </a:r>
            <a:endParaRPr lang="en-US" sz="7000" b="1" dirty="0" smtClean="0">
              <a:latin typeface="Times New Roman" pitchFamily="18" charset="0"/>
              <a:cs typeface="Times New Roman" pitchFamily="18" charset="0"/>
            </a:endParaRPr>
          </a:p>
          <a:p>
            <a:pPr marL="0" indent="0">
              <a:buNone/>
            </a:pPr>
            <a:r>
              <a:rPr lang="en-US" sz="7000" b="1" dirty="0">
                <a:latin typeface="Times New Roman" pitchFamily="18" charset="0"/>
                <a:cs typeface="Times New Roman" pitchFamily="18" charset="0"/>
              </a:rPr>
              <a:t>6.Using TPB </a:t>
            </a:r>
            <a:r>
              <a:rPr lang="en-US" sz="7000" b="1" dirty="0" smtClean="0">
                <a:latin typeface="Times New Roman" pitchFamily="18" charset="0"/>
                <a:cs typeface="Times New Roman" pitchFamily="18" charset="0"/>
              </a:rPr>
              <a:t>method</a:t>
            </a:r>
          </a:p>
          <a:p>
            <a:pPr marL="0" indent="0">
              <a:buNone/>
            </a:pPr>
            <a:r>
              <a:rPr lang="en-US" sz="7000" b="1" dirty="0">
                <a:latin typeface="Times New Roman" pitchFamily="18" charset="0"/>
                <a:cs typeface="Times New Roman" pitchFamily="18" charset="0"/>
              </a:rPr>
              <a:t>7. Fever </a:t>
            </a:r>
            <a:r>
              <a:rPr lang="en-US" sz="7000" b="1" dirty="0" smtClean="0">
                <a:latin typeface="Times New Roman" pitchFamily="18" charset="0"/>
                <a:cs typeface="Times New Roman" pitchFamily="18" charset="0"/>
              </a:rPr>
              <a:t>totality</a:t>
            </a:r>
          </a:p>
          <a:p>
            <a:pPr marL="0" indent="0">
              <a:buNone/>
            </a:pPr>
            <a:r>
              <a:rPr lang="en-US" sz="7000" b="1" dirty="0">
                <a:latin typeface="Times New Roman" pitchFamily="18" charset="0"/>
                <a:cs typeface="Times New Roman" pitchFamily="18" charset="0"/>
              </a:rPr>
              <a:t>8.Using  concordance chapter</a:t>
            </a:r>
          </a:p>
          <a:p>
            <a:pPr marL="0" indent="0">
              <a:buNone/>
            </a:pPr>
            <a:endParaRPr lang="en-US" sz="1800" dirty="0">
              <a:solidFill>
                <a:srgbClr val="FF0000"/>
              </a:solidFill>
            </a:endParaRPr>
          </a:p>
          <a:p>
            <a:pPr marL="0" indent="0">
              <a:buNone/>
            </a:pPr>
            <a:endParaRPr lang="en-US" sz="3200" dirty="0">
              <a:solidFill>
                <a:srgbClr val="FF0000"/>
              </a:solidFill>
            </a:endParaRPr>
          </a:p>
          <a:p>
            <a:pPr marL="0" indent="0">
              <a:buNone/>
            </a:pPr>
            <a:endParaRPr lang="en-US" sz="3200" dirty="0">
              <a:solidFill>
                <a:srgbClr val="FF0000"/>
              </a:solidFill>
            </a:endParaRPr>
          </a:p>
          <a:p>
            <a:pPr marL="0" indent="0">
              <a:buNone/>
            </a:pPr>
            <a:endParaRPr lang="en-US" sz="3200" dirty="0">
              <a:solidFill>
                <a:srgbClr val="FF0000"/>
              </a:solidFill>
            </a:endParaRPr>
          </a:p>
          <a:p>
            <a:pPr marL="0" indent="0">
              <a:buNone/>
            </a:pPr>
            <a:r>
              <a:rPr lang="en-US" sz="3200" dirty="0" smtClean="0">
                <a:solidFill>
                  <a:srgbClr val="FF0000"/>
                </a:solidFill>
              </a:rPr>
              <a:t> </a:t>
            </a:r>
            <a:endParaRPr lang="en-US" sz="3200" dirty="0">
              <a:solidFill>
                <a:srgbClr val="FF0000"/>
              </a:solidFill>
            </a:endParaRPr>
          </a:p>
          <a:p>
            <a:pPr marL="0" indent="0">
              <a:buNone/>
            </a:pPr>
            <a:endParaRPr lang="en-US" sz="3200" dirty="0">
              <a:solidFill>
                <a:srgbClr val="FF0000"/>
              </a:solidFill>
            </a:endParaRPr>
          </a:p>
          <a:p>
            <a:pPr marL="0" indent="0">
              <a:buNone/>
            </a:pPr>
            <a:endParaRPr lang="en-US" sz="3200" dirty="0"/>
          </a:p>
        </p:txBody>
      </p:sp>
    </p:spTree>
    <p:extLst>
      <p:ext uri="{BB962C8B-B14F-4D97-AF65-F5344CB8AC3E}">
        <p14:creationId xmlns:p14="http://schemas.microsoft.com/office/powerpoint/2010/main" val="266823173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pPr marL="0" indent="0">
              <a:buNone/>
            </a:pPr>
            <a:r>
              <a:rPr lang="en-US" dirty="0" smtClean="0"/>
              <a:t>   </a:t>
            </a:r>
            <a:r>
              <a:rPr lang="en-US" sz="2800" b="1" dirty="0" smtClean="0"/>
              <a:t>SPECIAL </a:t>
            </a:r>
            <a:r>
              <a:rPr lang="en-US" sz="2800" b="1" dirty="0"/>
              <a:t>FEATURES OF BOGER REPERTORY</a:t>
            </a:r>
            <a:endParaRPr lang="en-US" b="1" dirty="0"/>
          </a:p>
        </p:txBody>
      </p:sp>
    </p:spTree>
    <p:extLst>
      <p:ext uri="{BB962C8B-B14F-4D97-AF65-F5344CB8AC3E}">
        <p14:creationId xmlns:p14="http://schemas.microsoft.com/office/powerpoint/2010/main" val="12234732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a:t>1.complete symptom</a:t>
            </a:r>
          </a:p>
          <a:p>
            <a:r>
              <a:rPr lang="en-US" sz="3200" dirty="0" smtClean="0"/>
              <a:t>2.diagnostic </a:t>
            </a:r>
            <a:r>
              <a:rPr lang="en-US" sz="3200" dirty="0"/>
              <a:t>rubric(clinical rubrics)</a:t>
            </a:r>
          </a:p>
          <a:p>
            <a:r>
              <a:rPr lang="en-US" sz="3200" dirty="0" smtClean="0"/>
              <a:t>3.pathological </a:t>
            </a:r>
            <a:r>
              <a:rPr lang="en-US" sz="3200" dirty="0"/>
              <a:t>generals</a:t>
            </a:r>
          </a:p>
          <a:p>
            <a:r>
              <a:rPr lang="en-US" sz="3200" dirty="0" smtClean="0"/>
              <a:t>4.fever chapter: one </a:t>
            </a:r>
            <a:r>
              <a:rPr lang="en-US" sz="3200" dirty="0"/>
              <a:t>of the best repertories for </a:t>
            </a:r>
            <a:r>
              <a:rPr lang="en-US" sz="3200" dirty="0" smtClean="0"/>
              <a:t>fever </a:t>
            </a:r>
            <a:r>
              <a:rPr lang="en-US" sz="3200" dirty="0"/>
              <a:t>cases</a:t>
            </a:r>
          </a:p>
          <a:p>
            <a:r>
              <a:rPr lang="en-US" sz="3200" dirty="0" smtClean="0"/>
              <a:t>5.rubric-infant </a:t>
            </a:r>
            <a:r>
              <a:rPr lang="en-US" sz="3200" dirty="0"/>
              <a:t>affection of</a:t>
            </a:r>
            <a:r>
              <a:rPr lang="en-US" sz="3200" dirty="0" smtClean="0"/>
              <a:t>: in </a:t>
            </a:r>
            <a:r>
              <a:rPr lang="en-US" sz="3200" dirty="0"/>
              <a:t>chapter </a:t>
            </a:r>
            <a:r>
              <a:rPr lang="en-US" sz="3200" dirty="0" smtClean="0"/>
              <a:t>S&amp;C. very </a:t>
            </a:r>
            <a:r>
              <a:rPr lang="en-US" sz="3200" dirty="0"/>
              <a:t>useful in pediatric </a:t>
            </a:r>
            <a:r>
              <a:rPr lang="en-US" sz="3200" dirty="0" err="1"/>
              <a:t>practise</a:t>
            </a:r>
            <a:endParaRPr lang="en-US" sz="3200" dirty="0"/>
          </a:p>
          <a:p>
            <a:endParaRPr lang="en-US" dirty="0"/>
          </a:p>
        </p:txBody>
      </p:sp>
    </p:spTree>
    <p:extLst>
      <p:ext uri="{BB962C8B-B14F-4D97-AF65-F5344CB8AC3E}">
        <p14:creationId xmlns:p14="http://schemas.microsoft.com/office/powerpoint/2010/main" val="26891066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pPr marL="0" indent="0">
              <a:buNone/>
            </a:pPr>
            <a:r>
              <a:rPr lang="en-US" sz="3200" dirty="0" smtClean="0">
                <a:solidFill>
                  <a:srgbClr val="FF0000"/>
                </a:solidFill>
              </a:rPr>
              <a:t>                                </a:t>
            </a:r>
            <a:r>
              <a:rPr lang="en-US" sz="3200" b="1" dirty="0" smtClean="0"/>
              <a:t>DEMERITS</a:t>
            </a:r>
            <a:endParaRPr lang="en-US" sz="3200" b="1" dirty="0"/>
          </a:p>
        </p:txBody>
      </p:sp>
    </p:spTree>
    <p:extLst>
      <p:ext uri="{BB962C8B-B14F-4D97-AF65-F5344CB8AC3E}">
        <p14:creationId xmlns:p14="http://schemas.microsoft.com/office/powerpoint/2010/main" val="42399841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Concordance section </a:t>
            </a:r>
            <a:r>
              <a:rPr lang="en-US" dirty="0" smtClean="0"/>
              <a:t>contains </a:t>
            </a:r>
            <a:r>
              <a:rPr lang="en-US" dirty="0"/>
              <a:t>only </a:t>
            </a:r>
            <a:r>
              <a:rPr lang="en-US" dirty="0" smtClean="0"/>
              <a:t>125remedies,148 </a:t>
            </a:r>
            <a:r>
              <a:rPr lang="en-US" dirty="0"/>
              <a:t>in BTP</a:t>
            </a:r>
          </a:p>
          <a:p>
            <a:r>
              <a:rPr lang="en-US" dirty="0" smtClean="0"/>
              <a:t>There </a:t>
            </a:r>
            <a:r>
              <a:rPr lang="en-US" dirty="0"/>
              <a:t>are 53 chapters in </a:t>
            </a:r>
            <a:r>
              <a:rPr lang="en-US" dirty="0" smtClean="0"/>
              <a:t>the </a:t>
            </a:r>
            <a:r>
              <a:rPr lang="en-US" dirty="0"/>
              <a:t>repertory</a:t>
            </a:r>
            <a:r>
              <a:rPr lang="en-US" dirty="0" smtClean="0"/>
              <a:t>, a </a:t>
            </a:r>
            <a:r>
              <a:rPr lang="en-US" dirty="0"/>
              <a:t>definite </a:t>
            </a:r>
            <a:r>
              <a:rPr lang="en-US" dirty="0" smtClean="0"/>
              <a:t>order </a:t>
            </a:r>
            <a:r>
              <a:rPr lang="en-US" dirty="0"/>
              <a:t>is not </a:t>
            </a:r>
            <a:r>
              <a:rPr lang="en-US" dirty="0" smtClean="0"/>
              <a:t>followed.</a:t>
            </a:r>
          </a:p>
          <a:p>
            <a:r>
              <a:rPr lang="en-US" dirty="0" smtClean="0"/>
              <a:t>Similar </a:t>
            </a:r>
            <a:r>
              <a:rPr lang="en-US" dirty="0"/>
              <a:t>rubrics in </a:t>
            </a:r>
            <a:r>
              <a:rPr lang="en-US" dirty="0" smtClean="0"/>
              <a:t>different sections, causing confusion, </a:t>
            </a:r>
            <a:r>
              <a:rPr lang="en-US" dirty="0" err="1" smtClean="0"/>
              <a:t>eg:confuse</a:t>
            </a:r>
            <a:endParaRPr lang="en-US" dirty="0"/>
          </a:p>
          <a:p>
            <a:pPr marL="0" indent="0">
              <a:buNone/>
            </a:pPr>
            <a:endParaRPr lang="en-US" dirty="0"/>
          </a:p>
        </p:txBody>
      </p:sp>
    </p:spTree>
    <p:extLst>
      <p:ext uri="{BB962C8B-B14F-4D97-AF65-F5344CB8AC3E}">
        <p14:creationId xmlns:p14="http://schemas.microsoft.com/office/powerpoint/2010/main" val="27461793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a:t>Some </a:t>
            </a:r>
            <a:r>
              <a:rPr lang="en-US" sz="3200" smtClean="0"/>
              <a:t>Information's </a:t>
            </a:r>
            <a:r>
              <a:rPr lang="en-US" sz="3200" dirty="0"/>
              <a:t>available in synoptic key is </a:t>
            </a:r>
            <a:r>
              <a:rPr lang="en-US" sz="3200" dirty="0" smtClean="0"/>
              <a:t>not </a:t>
            </a:r>
            <a:r>
              <a:rPr lang="en-US" sz="3200" dirty="0"/>
              <a:t>available in repertory</a:t>
            </a:r>
          </a:p>
          <a:p>
            <a:pPr marL="0" indent="0">
              <a:buNone/>
            </a:pPr>
            <a:r>
              <a:rPr lang="en-US" sz="3200" dirty="0" err="1" smtClean="0"/>
              <a:t>Eg:dreams</a:t>
            </a:r>
            <a:r>
              <a:rPr lang="en-US" sz="3200" dirty="0" smtClean="0"/>
              <a:t> </a:t>
            </a:r>
            <a:r>
              <a:rPr lang="en-US" sz="3200" dirty="0"/>
              <a:t>of snake---</a:t>
            </a:r>
            <a:r>
              <a:rPr lang="en-US" sz="3200" dirty="0" err="1"/>
              <a:t>lachesis</a:t>
            </a:r>
            <a:r>
              <a:rPr lang="en-US" sz="3200" dirty="0"/>
              <a:t> not given</a:t>
            </a:r>
          </a:p>
          <a:p>
            <a:pPr marL="0" indent="0">
              <a:buNone/>
            </a:pPr>
            <a:endParaRPr lang="en-US" sz="3200" dirty="0"/>
          </a:p>
          <a:p>
            <a:r>
              <a:rPr lang="en-US" sz="3200" dirty="0" err="1" smtClean="0"/>
              <a:t>Nosodes</a:t>
            </a:r>
            <a:r>
              <a:rPr lang="en-US" sz="3200" dirty="0" smtClean="0"/>
              <a:t> </a:t>
            </a:r>
            <a:r>
              <a:rPr lang="en-US" sz="3200" dirty="0"/>
              <a:t>are not well represented in this </a:t>
            </a:r>
            <a:r>
              <a:rPr lang="en-US" sz="3200" dirty="0" smtClean="0"/>
              <a:t>repertory</a:t>
            </a:r>
            <a:endParaRPr lang="en-US" sz="3200" dirty="0"/>
          </a:p>
        </p:txBody>
      </p:sp>
    </p:spTree>
    <p:extLst>
      <p:ext uri="{BB962C8B-B14F-4D97-AF65-F5344CB8AC3E}">
        <p14:creationId xmlns:p14="http://schemas.microsoft.com/office/powerpoint/2010/main" val="379535395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Chapters </a:t>
            </a:r>
            <a:r>
              <a:rPr lang="en-US" dirty="0"/>
              <a:t>without subchapters---stomach and </a:t>
            </a:r>
            <a:r>
              <a:rPr lang="en-US" dirty="0" smtClean="0"/>
              <a:t>prostate gland</a:t>
            </a:r>
          </a:p>
          <a:p>
            <a:pPr marL="0" indent="0">
              <a:buNone/>
            </a:pPr>
            <a:endParaRPr lang="en-US" dirty="0"/>
          </a:p>
          <a:p>
            <a:r>
              <a:rPr lang="en-US" dirty="0" smtClean="0"/>
              <a:t>Chapter </a:t>
            </a:r>
            <a:r>
              <a:rPr lang="en-US" dirty="0"/>
              <a:t>which is not </a:t>
            </a:r>
            <a:r>
              <a:rPr lang="en-US" dirty="0" smtClean="0"/>
              <a:t>alphabetic—</a:t>
            </a:r>
          </a:p>
          <a:p>
            <a:pPr marL="0" indent="0">
              <a:buNone/>
            </a:pPr>
            <a:r>
              <a:rPr lang="en-US" dirty="0" smtClean="0"/>
              <a:t>sensorium(</a:t>
            </a:r>
            <a:r>
              <a:rPr lang="en-US" dirty="0" err="1" smtClean="0"/>
              <a:t>confusion,alcoholism,ascending</a:t>
            </a:r>
            <a:r>
              <a:rPr lang="en-US" dirty="0" smtClean="0"/>
              <a:t>…)</a:t>
            </a:r>
          </a:p>
          <a:p>
            <a:endParaRPr lang="en-US" dirty="0"/>
          </a:p>
        </p:txBody>
      </p:sp>
    </p:spTree>
    <p:extLst>
      <p:ext uri="{BB962C8B-B14F-4D97-AF65-F5344CB8AC3E}">
        <p14:creationId xmlns:p14="http://schemas.microsoft.com/office/powerpoint/2010/main" val="32978029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156960"/>
          </a:xfrm>
        </p:spPr>
        <p:txBody>
          <a:bodyPr>
            <a:normAutofit/>
          </a:bodyPr>
          <a:lstStyle/>
          <a:p>
            <a:pPr algn="ctr"/>
            <a:r>
              <a:rPr lang="en-US" sz="8800" dirty="0" smtClean="0"/>
              <a:t>THANK YOU</a:t>
            </a:r>
            <a:endParaRPr lang="en-US" sz="8800" dirty="0"/>
          </a:p>
        </p:txBody>
      </p:sp>
    </p:spTree>
    <p:extLst>
      <p:ext uri="{BB962C8B-B14F-4D97-AF65-F5344CB8AC3E}">
        <p14:creationId xmlns:p14="http://schemas.microsoft.com/office/powerpoint/2010/main" val="31874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a:bodyPr>
          <a:lstStyle/>
          <a:p>
            <a:pPr algn="just"/>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TPB</a:t>
            </a:r>
          </a:p>
          <a:p>
            <a:pPr algn="just"/>
            <a:r>
              <a:rPr lang="en-US" sz="2800" dirty="0">
                <a:latin typeface="Times New Roman" pitchFamily="18" charset="0"/>
                <a:cs typeface="Times New Roman" pitchFamily="18" charset="0"/>
              </a:rPr>
              <a:t>• Repertory of </a:t>
            </a:r>
            <a:r>
              <a:rPr lang="en-US" sz="2800" dirty="0" err="1">
                <a:latin typeface="Times New Roman" pitchFamily="18" charset="0"/>
                <a:cs typeface="Times New Roman" pitchFamily="18" charset="0"/>
              </a:rPr>
              <a:t>antipsorics</a:t>
            </a:r>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 Repertory of medicines not </a:t>
            </a:r>
            <a:r>
              <a:rPr lang="en-US" sz="2800" dirty="0" err="1">
                <a:latin typeface="Times New Roman" pitchFamily="18" charset="0"/>
                <a:cs typeface="Times New Roman" pitchFamily="18" charset="0"/>
              </a:rPr>
              <a:t>antipsorics</a:t>
            </a:r>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Boenninghausens</a:t>
            </a:r>
            <a:r>
              <a:rPr lang="en-US" sz="2800" dirty="0">
                <a:latin typeface="Times New Roman" pitchFamily="18" charset="0"/>
                <a:cs typeface="Times New Roman" pitchFamily="18" charset="0"/>
              </a:rPr>
              <a:t> sides of body</a:t>
            </a:r>
          </a:p>
          <a:p>
            <a:pPr algn="just"/>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Therapeautics</a:t>
            </a:r>
            <a:r>
              <a:rPr lang="en-US" sz="2800" dirty="0">
                <a:latin typeface="Times New Roman" pitchFamily="18" charset="0"/>
                <a:cs typeface="Times New Roman" pitchFamily="18" charset="0"/>
              </a:rPr>
              <a:t> of intermittent fever</a:t>
            </a:r>
          </a:p>
          <a:p>
            <a:pPr algn="just"/>
            <a:r>
              <a:rPr lang="en-US" sz="2800" dirty="0">
                <a:latin typeface="Times New Roman" pitchFamily="18" charset="0"/>
                <a:cs typeface="Times New Roman" pitchFamily="18" charset="0"/>
              </a:rPr>
              <a:t>• Therapeutics of whooping cough</a:t>
            </a:r>
          </a:p>
          <a:p>
            <a:pPr algn="just"/>
            <a:r>
              <a:rPr lang="en-US" sz="2800" dirty="0">
                <a:latin typeface="Times New Roman" pitchFamily="18" charset="0"/>
                <a:cs typeface="Times New Roman" pitchFamily="18" charset="0"/>
              </a:rPr>
              <a:t>• Aphorisms of </a:t>
            </a:r>
            <a:r>
              <a:rPr lang="en-US" sz="2800" dirty="0" err="1">
                <a:latin typeface="Times New Roman" pitchFamily="18" charset="0"/>
                <a:cs typeface="Times New Roman" pitchFamily="18" charset="0"/>
              </a:rPr>
              <a:t>hippocrates</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40015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pPr marL="0" indent="0">
              <a:buNone/>
            </a:pPr>
            <a:r>
              <a:rPr lang="en-US" sz="3200" dirty="0" smtClean="0">
                <a:solidFill>
                  <a:srgbClr val="FF0000"/>
                </a:solidFill>
              </a:rPr>
              <a:t>                 </a:t>
            </a:r>
            <a:r>
              <a:rPr lang="en-US" sz="3200" dirty="0" smtClean="0"/>
              <a:t>PLAN &amp; CONSTRUCTION</a:t>
            </a:r>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19907366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tx1"/>
                </a:solidFill>
              </a:rPr>
              <a:t>ARRANGEMENT:</a:t>
            </a:r>
            <a:endParaRPr lang="en-US" sz="4400" dirty="0">
              <a:solidFill>
                <a:schemeClr val="tx1"/>
              </a:solidFill>
            </a:endParaRP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Most of the section of the book starts with the </a:t>
            </a:r>
            <a:r>
              <a:rPr lang="en-US" sz="2800" dirty="0" smtClean="0">
                <a:latin typeface="Times New Roman" pitchFamily="18" charset="0"/>
                <a:cs typeface="Times New Roman" pitchFamily="18" charset="0"/>
              </a:rPr>
              <a:t>rubric </a:t>
            </a:r>
            <a:r>
              <a:rPr lang="en-US" sz="2800" dirty="0">
                <a:latin typeface="Times New Roman" pitchFamily="18" charset="0"/>
                <a:cs typeface="Times New Roman" pitchFamily="18" charset="0"/>
              </a:rPr>
              <a:t>in general of the location, medicines </a:t>
            </a:r>
            <a:r>
              <a:rPr lang="en-US" sz="2800" dirty="0" smtClean="0">
                <a:latin typeface="Times New Roman" pitchFamily="18" charset="0"/>
                <a:cs typeface="Times New Roman" pitchFamily="18" charset="0"/>
              </a:rPr>
              <a:t>capable </a:t>
            </a:r>
            <a:r>
              <a:rPr lang="en-US" sz="2800" dirty="0">
                <a:latin typeface="Times New Roman" pitchFamily="18" charset="0"/>
                <a:cs typeface="Times New Roman" pitchFamily="18" charset="0"/>
              </a:rPr>
              <a:t>of producing symptoms in that part.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It is </a:t>
            </a:r>
            <a:r>
              <a:rPr lang="en-US" sz="2800" dirty="0">
                <a:latin typeface="Times New Roman" pitchFamily="18" charset="0"/>
                <a:cs typeface="Times New Roman" pitchFamily="18" charset="0"/>
              </a:rPr>
              <a:t>subdivided into further parts. Followed b</a:t>
            </a:r>
            <a:r>
              <a:rPr lang="en-US" sz="2800" dirty="0" smtClean="0">
                <a:latin typeface="Times New Roman" pitchFamily="18" charset="0"/>
                <a:cs typeface="Times New Roman" pitchFamily="18" charset="0"/>
              </a:rPr>
              <a:t>y sensations </a:t>
            </a:r>
            <a:endParaRPr lang="en-US" sz="28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Each </a:t>
            </a:r>
            <a:r>
              <a:rPr lang="en-US" sz="2800" dirty="0">
                <a:latin typeface="Times New Roman" pitchFamily="18" charset="0"/>
                <a:cs typeface="Times New Roman" pitchFamily="18" charset="0"/>
              </a:rPr>
              <a:t>sensation is subdivided under which parts </a:t>
            </a:r>
            <a:r>
              <a:rPr lang="en-US" sz="2800" dirty="0" smtClean="0">
                <a:latin typeface="Times New Roman" pitchFamily="18" charset="0"/>
                <a:cs typeface="Times New Roman" pitchFamily="18" charset="0"/>
              </a:rPr>
              <a:t>are </a:t>
            </a:r>
            <a:r>
              <a:rPr lang="en-US" sz="2800" dirty="0">
                <a:latin typeface="Times New Roman" pitchFamily="18" charset="0"/>
                <a:cs typeface="Times New Roman" pitchFamily="18" charset="0"/>
              </a:rPr>
              <a:t>mentioned</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0194296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149</TotalTime>
  <Words>1212</Words>
  <Application>Microsoft Office PowerPoint</Application>
  <PresentationFormat>On-screen Show (4:3)</PresentationFormat>
  <Paragraphs>275</Paragraphs>
  <Slides>69</Slides>
  <Notes>0</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Flow</vt:lpstr>
      <vt:lpstr>BOGER BOENNINGHAUSEN’S CHARACTERISTICS AND  REPERTORY</vt:lpstr>
      <vt:lpstr>LIFE HISTORY OF BOGER</vt:lpstr>
      <vt:lpstr>PowerPoint Presentation</vt:lpstr>
      <vt:lpstr> </vt:lpstr>
      <vt:lpstr>PowerPoint Presentation</vt:lpstr>
      <vt:lpstr>PowerPoint Presentation</vt:lpstr>
      <vt:lpstr>PowerPoint Presentation</vt:lpstr>
      <vt:lpstr>PowerPoint Presentation</vt:lpstr>
      <vt:lpstr>ARRANGEMENT:</vt:lpstr>
      <vt:lpstr>PowerPoint Presentation</vt:lpstr>
      <vt:lpstr>Chapters: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Boger,s concept of totality include 7 points: </vt:lpstr>
      <vt:lpstr>BBCR IS BASED ON FOLLOWING FUNDAMENTAL CONCEPTS</vt:lpstr>
      <vt:lpstr>PowerPoint Presentation</vt:lpstr>
      <vt:lpstr>PowerPoint Presentation</vt:lpstr>
      <vt:lpstr>PowerPoint Presentation</vt:lpstr>
      <vt:lpstr>PowerPoint Presentation</vt:lpstr>
      <vt:lpstr>PowerPoint Presentation</vt:lpstr>
      <vt:lpstr>PowerPoint Presentation</vt:lpstr>
      <vt:lpstr>Evaluation of Remedies: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BOGER CHARACTERISTIC REPERTORY</dc:title>
  <dc:creator>Dr.HHMC&amp;RC HOSPITAL</dc:creator>
  <cp:lastModifiedBy>User</cp:lastModifiedBy>
  <cp:revision>25</cp:revision>
  <dcterms:created xsi:type="dcterms:W3CDTF">2006-08-16T00:00:00Z</dcterms:created>
  <dcterms:modified xsi:type="dcterms:W3CDTF">2019-07-27T06:00:52Z</dcterms:modified>
</cp:coreProperties>
</file>